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35" r:id="rId2"/>
    <p:sldId id="327" r:id="rId3"/>
    <p:sldId id="328" r:id="rId4"/>
    <p:sldId id="336" r:id="rId5"/>
    <p:sldId id="310" r:id="rId6"/>
    <p:sldId id="311" r:id="rId7"/>
    <p:sldId id="326" r:id="rId8"/>
    <p:sldId id="323" r:id="rId9"/>
    <p:sldId id="350" r:id="rId10"/>
    <p:sldId id="349" r:id="rId11"/>
    <p:sldId id="313" r:id="rId12"/>
    <p:sldId id="325" r:id="rId13"/>
    <p:sldId id="324" r:id="rId14"/>
    <p:sldId id="347" r:id="rId15"/>
    <p:sldId id="331" r:id="rId16"/>
    <p:sldId id="344" r:id="rId17"/>
    <p:sldId id="341" r:id="rId18"/>
    <p:sldId id="342" r:id="rId19"/>
    <p:sldId id="339" r:id="rId20"/>
    <p:sldId id="315" r:id="rId21"/>
    <p:sldId id="33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88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97C22"/>
    <a:srgbClr val="EB5525"/>
    <a:srgbClr val="670907"/>
    <a:srgbClr val="F3997C"/>
    <a:srgbClr val="F3E7CC"/>
    <a:srgbClr val="0F0E0E"/>
    <a:srgbClr val="5B9B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6" autoAdjust="0"/>
    <p:restoredTop sz="95220" autoAdjust="0"/>
  </p:normalViewPr>
  <p:slideViewPr>
    <p:cSldViewPr snapToGrid="0" showGuides="1">
      <p:cViewPr>
        <p:scale>
          <a:sx n="100" d="100"/>
          <a:sy n="100" d="100"/>
        </p:scale>
        <p:origin x="-1020" y="-324"/>
      </p:cViewPr>
      <p:guideLst>
        <p:guide orient="horz" pos="888"/>
        <p:guide orient="horz" pos="3952"/>
        <p:guide pos="279"/>
        <p:guide pos="7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279450" cy="7372794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8FBCF-53EA-4139-BA7E-6262EBB343E2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C0900-6D37-46BF-8EC6-D8B58EB374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1284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9A63-8E93-4F96-8FE7-CDB0B1619A16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A98-6047-4AA1-A6D2-40EEDAFC0E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1156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9A63-8E93-4F96-8FE7-CDB0B1619A16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A98-6047-4AA1-A6D2-40EEDAFC0E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5914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9A63-8E93-4F96-8FE7-CDB0B1619A16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A98-6047-4AA1-A6D2-40EEDAFC0E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64029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9501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98695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9A63-8E93-4F96-8FE7-CDB0B1619A16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A98-6047-4AA1-A6D2-40EEDAFC0E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8433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9A63-8E93-4F96-8FE7-CDB0B1619A16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A98-6047-4AA1-A6D2-40EEDAFC0E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1427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9A63-8E93-4F96-8FE7-CDB0B1619A16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A98-6047-4AA1-A6D2-40EEDAFC0E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6500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9A63-8E93-4F96-8FE7-CDB0B1619A16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A98-6047-4AA1-A6D2-40EEDAFC0E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1189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9A63-8E93-4F96-8FE7-CDB0B1619A16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A98-6047-4AA1-A6D2-40EEDAFC0E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4213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9A63-8E93-4F96-8FE7-CDB0B1619A16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A98-6047-4AA1-A6D2-40EEDAFC0E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2267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9A63-8E93-4F96-8FE7-CDB0B1619A16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A98-6047-4AA1-A6D2-40EEDAFC0E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05560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9A63-8E93-4F96-8FE7-CDB0B1619A16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CA98-6047-4AA1-A6D2-40EEDAFC0E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8169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B9A63-8E93-4F96-8FE7-CDB0B1619A16}" type="datetimeFigureOut">
              <a:rPr lang="en-GB" smtClean="0"/>
              <a:pPr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CCA98-6047-4AA1-A6D2-40EEDAFC0E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3681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6.png"/><Relationship Id="rId3" Type="http://schemas.openxmlformats.org/officeDocument/2006/relationships/image" Target="../media/image44.svg"/><Relationship Id="rId17" Type="http://schemas.openxmlformats.org/officeDocument/2006/relationships/image" Target="../media/image25.png"/><Relationship Id="rId2" Type="http://schemas.openxmlformats.org/officeDocument/2006/relationships/image" Target="../media/image2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15" Type="http://schemas.openxmlformats.org/officeDocument/2006/relationships/image" Target="../media/image54.svg"/><Relationship Id="rId10" Type="http://schemas.openxmlformats.org/officeDocument/2006/relationships/image" Target="../media/image23.png"/><Relationship Id="rId19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4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68.svg"/><Relationship Id="rId18" Type="http://schemas.openxmlformats.org/officeDocument/2006/relationships/image" Target="../media/image35.png"/><Relationship Id="rId3" Type="http://schemas.openxmlformats.org/officeDocument/2006/relationships/image" Target="../media/image58.svg"/><Relationship Id="rId7" Type="http://schemas.openxmlformats.org/officeDocument/2006/relationships/image" Target="../media/image62.svg"/><Relationship Id="rId12" Type="http://schemas.openxmlformats.org/officeDocument/2006/relationships/image" Target="../media/image32.png"/><Relationship Id="rId17" Type="http://schemas.openxmlformats.org/officeDocument/2006/relationships/image" Target="../media/image72.svg"/><Relationship Id="rId2" Type="http://schemas.openxmlformats.org/officeDocument/2006/relationships/image" Target="../media/image27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5" Type="http://schemas.openxmlformats.org/officeDocument/2006/relationships/image" Target="../media/image70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64.sv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82.svg"/><Relationship Id="rId1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78.svg"/><Relationship Id="rId12" Type="http://schemas.openxmlformats.org/officeDocument/2006/relationships/image" Target="../media/image42.png"/><Relationship Id="rId17" Type="http://schemas.openxmlformats.org/officeDocument/2006/relationships/image" Target="../media/image86.svg"/><Relationship Id="rId2" Type="http://schemas.openxmlformats.org/officeDocument/2006/relationships/image" Target="../media/image37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76.svg"/><Relationship Id="rId5" Type="http://schemas.openxmlformats.org/officeDocument/2006/relationships/image" Target="../media/image74.svg"/><Relationship Id="rId15" Type="http://schemas.openxmlformats.org/officeDocument/2006/relationships/image" Target="../media/image84.sv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80.sv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linkedin.com/company/softwaretestingcompany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tbytes.net/software-testing-blog/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4.jpeg"/><Relationship Id="rId12" Type="http://schemas.openxmlformats.org/officeDocument/2006/relationships/image" Target="../media/image59.png"/><Relationship Id="rId2" Type="http://schemas.openxmlformats.org/officeDocument/2006/relationships/hyperlink" Target="https://www.testbytes.net/software-testing-clients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microsoft.com/office/2007/relationships/hdphoto" Target="../media/hdphoto17.wdp"/><Relationship Id="rId10" Type="http://schemas.openxmlformats.org/officeDocument/2006/relationships/image" Target="../media/image57.png"/><Relationship Id="rId9" Type="http://schemas.openxmlformats.org/officeDocument/2006/relationships/image" Target="../media/image56.png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2.png"/><Relationship Id="rId2" Type="http://schemas.openxmlformats.org/officeDocument/2006/relationships/hyperlink" Target="https://www.testbytes.net/contact-us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microsoft.com/office/2007/relationships/hdphoto" Target="../media/hdphoto1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svg"/><Relationship Id="rId5" Type="http://schemas.openxmlformats.org/officeDocument/2006/relationships/image" Target="../media/image17.png"/><Relationship Id="rId4" Type="http://schemas.openxmlformats.org/officeDocument/2006/relationships/image" Target="../media/image38.sv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33D0FAC3-C1D8-4C2D-B0E0-6897FCE1C23E}"/>
              </a:ext>
            </a:extLst>
          </p:cNvPr>
          <p:cNvSpPr/>
          <p:nvPr/>
        </p:nvSpPr>
        <p:spPr>
          <a:xfrm rot="2700000">
            <a:off x="-1128218" y="-963268"/>
            <a:ext cx="6512226" cy="6880426"/>
          </a:xfrm>
          <a:custGeom>
            <a:avLst/>
            <a:gdLst>
              <a:gd name="connsiteX0" fmla="*/ 0 w 6512226"/>
              <a:gd name="connsiteY0" fmla="*/ 3193398 h 6880426"/>
              <a:gd name="connsiteX1" fmla="*/ 3193398 w 6512226"/>
              <a:gd name="connsiteY1" fmla="*/ 0 h 6880426"/>
              <a:gd name="connsiteX2" fmla="*/ 5365465 w 6512226"/>
              <a:gd name="connsiteY2" fmla="*/ 0 h 6880426"/>
              <a:gd name="connsiteX3" fmla="*/ 6512226 w 6512226"/>
              <a:gd name="connsiteY3" fmla="*/ 1146761 h 6880426"/>
              <a:gd name="connsiteX4" fmla="*/ 6512226 w 6512226"/>
              <a:gd name="connsiteY4" fmla="*/ 5733665 h 6880426"/>
              <a:gd name="connsiteX5" fmla="*/ 5365465 w 6512226"/>
              <a:gd name="connsiteY5" fmla="*/ 6880426 h 6880426"/>
              <a:gd name="connsiteX6" fmla="*/ 3687028 w 6512226"/>
              <a:gd name="connsiteY6" fmla="*/ 6880426 h 688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2226" h="6880426">
                <a:moveTo>
                  <a:pt x="0" y="3193398"/>
                </a:moveTo>
                <a:lnTo>
                  <a:pt x="3193398" y="0"/>
                </a:lnTo>
                <a:lnTo>
                  <a:pt x="5365465" y="0"/>
                </a:lnTo>
                <a:cubicBezTo>
                  <a:pt x="5998804" y="0"/>
                  <a:pt x="6512226" y="513422"/>
                  <a:pt x="6512226" y="1146761"/>
                </a:cubicBezTo>
                <a:lnTo>
                  <a:pt x="6512226" y="5733665"/>
                </a:lnTo>
                <a:cubicBezTo>
                  <a:pt x="6512226" y="6367004"/>
                  <a:pt x="5998804" y="6880426"/>
                  <a:pt x="5365465" y="6880426"/>
                </a:cubicBezTo>
                <a:lnTo>
                  <a:pt x="3687028" y="6880426"/>
                </a:lnTo>
                <a:close/>
              </a:path>
            </a:pathLst>
          </a:custGeom>
          <a:solidFill>
            <a:srgbClr val="EB5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6AE3FEAF-0BA3-4C3F-B8C6-53B8B1BBA9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2732" t="5611" r="4835" b="378"/>
          <a:stretch>
            <a:fillRect/>
          </a:stretch>
        </p:blipFill>
        <p:spPr>
          <a:xfrm>
            <a:off x="0" y="2"/>
            <a:ext cx="6358414" cy="6382997"/>
          </a:xfrm>
          <a:custGeom>
            <a:avLst/>
            <a:gdLst>
              <a:gd name="connsiteX0" fmla="*/ 0 w 6358414"/>
              <a:gd name="connsiteY0" fmla="*/ 0 h 6382997"/>
              <a:gd name="connsiteX1" fmla="*/ 4840613 w 6358414"/>
              <a:gd name="connsiteY1" fmla="*/ 0 h 6382997"/>
              <a:gd name="connsiteX2" fmla="*/ 6022535 w 6358414"/>
              <a:gd name="connsiteY2" fmla="*/ 1181922 h 6382997"/>
              <a:gd name="connsiteX3" fmla="*/ 6022535 w 6358414"/>
              <a:gd name="connsiteY3" fmla="*/ 2803688 h 6382997"/>
              <a:gd name="connsiteX4" fmla="*/ 2779104 w 6358414"/>
              <a:gd name="connsiteY4" fmla="*/ 6047118 h 6382997"/>
              <a:gd name="connsiteX5" fmla="*/ 1157339 w 6358414"/>
              <a:gd name="connsiteY5" fmla="*/ 6047118 h 6382997"/>
              <a:gd name="connsiteX6" fmla="*/ 1 w 6358414"/>
              <a:gd name="connsiteY6" fmla="*/ 4889780 h 6382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8414" h="6382997">
                <a:moveTo>
                  <a:pt x="0" y="0"/>
                </a:moveTo>
                <a:lnTo>
                  <a:pt x="4840613" y="0"/>
                </a:lnTo>
                <a:lnTo>
                  <a:pt x="6022535" y="1181922"/>
                </a:lnTo>
                <a:cubicBezTo>
                  <a:pt x="6470374" y="1629761"/>
                  <a:pt x="6470374" y="2355849"/>
                  <a:pt x="6022535" y="2803688"/>
                </a:cubicBezTo>
                <a:lnTo>
                  <a:pt x="2779104" y="6047118"/>
                </a:lnTo>
                <a:cubicBezTo>
                  <a:pt x="2331266" y="6494957"/>
                  <a:pt x="1605178" y="6494957"/>
                  <a:pt x="1157339" y="6047118"/>
                </a:cubicBezTo>
                <a:lnTo>
                  <a:pt x="1" y="4889780"/>
                </a:lnTo>
                <a:close/>
              </a:path>
            </a:pathLst>
          </a:custGeom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2E806860-36F8-4374-B1C9-30319E8383DB}"/>
              </a:ext>
            </a:extLst>
          </p:cNvPr>
          <p:cNvSpPr/>
          <p:nvPr/>
        </p:nvSpPr>
        <p:spPr>
          <a:xfrm rot="2700000">
            <a:off x="-925031" y="-1221366"/>
            <a:ext cx="6241082" cy="6880426"/>
          </a:xfrm>
          <a:custGeom>
            <a:avLst/>
            <a:gdLst>
              <a:gd name="connsiteX0" fmla="*/ 0 w 6241082"/>
              <a:gd name="connsiteY0" fmla="*/ 3422830 h 6880426"/>
              <a:gd name="connsiteX1" fmla="*/ 3422830 w 6241082"/>
              <a:gd name="connsiteY1" fmla="*/ 0 h 6880426"/>
              <a:gd name="connsiteX2" fmla="*/ 5094321 w 6241082"/>
              <a:gd name="connsiteY2" fmla="*/ 0 h 6880426"/>
              <a:gd name="connsiteX3" fmla="*/ 6241082 w 6241082"/>
              <a:gd name="connsiteY3" fmla="*/ 1146761 h 6880426"/>
              <a:gd name="connsiteX4" fmla="*/ 6241082 w 6241082"/>
              <a:gd name="connsiteY4" fmla="*/ 5733665 h 6880426"/>
              <a:gd name="connsiteX5" fmla="*/ 5094321 w 6241082"/>
              <a:gd name="connsiteY5" fmla="*/ 6880426 h 6880426"/>
              <a:gd name="connsiteX6" fmla="*/ 3457597 w 6241082"/>
              <a:gd name="connsiteY6" fmla="*/ 6880426 h 6880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1082" h="6880426">
                <a:moveTo>
                  <a:pt x="0" y="3422830"/>
                </a:moveTo>
                <a:lnTo>
                  <a:pt x="3422830" y="0"/>
                </a:lnTo>
                <a:lnTo>
                  <a:pt x="5094321" y="0"/>
                </a:lnTo>
                <a:cubicBezTo>
                  <a:pt x="5727660" y="0"/>
                  <a:pt x="6241082" y="513422"/>
                  <a:pt x="6241082" y="1146761"/>
                </a:cubicBezTo>
                <a:lnTo>
                  <a:pt x="6241082" y="5733665"/>
                </a:lnTo>
                <a:cubicBezTo>
                  <a:pt x="6241082" y="6367004"/>
                  <a:pt x="5727660" y="6880426"/>
                  <a:pt x="5094321" y="6880426"/>
                </a:cubicBezTo>
                <a:lnTo>
                  <a:pt x="3457597" y="6880426"/>
                </a:lnTo>
                <a:close/>
              </a:path>
            </a:pathLst>
          </a:cu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3AAF822-6013-4E94-B1A3-2D4AD855543F}"/>
              </a:ext>
            </a:extLst>
          </p:cNvPr>
          <p:cNvSpPr/>
          <p:nvPr/>
        </p:nvSpPr>
        <p:spPr>
          <a:xfrm rot="2700000">
            <a:off x="11192519" y="5669391"/>
            <a:ext cx="1147194" cy="1606606"/>
          </a:xfrm>
          <a:custGeom>
            <a:avLst/>
            <a:gdLst>
              <a:gd name="connsiteX0" fmla="*/ 78429 w 1147194"/>
              <a:gd name="connsiteY0" fmla="*/ 78429 h 1606606"/>
              <a:gd name="connsiteX1" fmla="*/ 267773 w 1147194"/>
              <a:gd name="connsiteY1" fmla="*/ 0 h 1606606"/>
              <a:gd name="connsiteX2" fmla="*/ 372584 w 1147194"/>
              <a:gd name="connsiteY2" fmla="*/ 0 h 1606606"/>
              <a:gd name="connsiteX3" fmla="*/ 1147194 w 1147194"/>
              <a:gd name="connsiteY3" fmla="*/ 774610 h 1606606"/>
              <a:gd name="connsiteX4" fmla="*/ 315199 w 1147194"/>
              <a:gd name="connsiteY4" fmla="*/ 1606606 h 1606606"/>
              <a:gd name="connsiteX5" fmla="*/ 267773 w 1147194"/>
              <a:gd name="connsiteY5" fmla="*/ 1606606 h 1606606"/>
              <a:gd name="connsiteX6" fmla="*/ 0 w 1147194"/>
              <a:gd name="connsiteY6" fmla="*/ 1338833 h 1606606"/>
              <a:gd name="connsiteX7" fmla="*/ 0 w 1147194"/>
              <a:gd name="connsiteY7" fmla="*/ 267773 h 1606606"/>
              <a:gd name="connsiteX8" fmla="*/ 78429 w 1147194"/>
              <a:gd name="connsiteY8" fmla="*/ 78429 h 160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94" h="1606606">
                <a:moveTo>
                  <a:pt x="78429" y="78429"/>
                </a:moveTo>
                <a:cubicBezTo>
                  <a:pt x="126886" y="29971"/>
                  <a:pt x="193829" y="0"/>
                  <a:pt x="267773" y="0"/>
                </a:cubicBezTo>
                <a:lnTo>
                  <a:pt x="372584" y="0"/>
                </a:lnTo>
                <a:lnTo>
                  <a:pt x="1147194" y="774610"/>
                </a:lnTo>
                <a:lnTo>
                  <a:pt x="315199" y="1606606"/>
                </a:lnTo>
                <a:lnTo>
                  <a:pt x="267773" y="1606606"/>
                </a:lnTo>
                <a:cubicBezTo>
                  <a:pt x="119886" y="1606606"/>
                  <a:pt x="0" y="1486720"/>
                  <a:pt x="0" y="1338833"/>
                </a:cubicBezTo>
                <a:lnTo>
                  <a:pt x="0" y="267773"/>
                </a:lnTo>
                <a:cubicBezTo>
                  <a:pt x="0" y="193829"/>
                  <a:pt x="29971" y="126886"/>
                  <a:pt x="78429" y="78429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D7E5CD2-536B-4A10-8ABC-4FEB2AF63E83}"/>
              </a:ext>
            </a:extLst>
          </p:cNvPr>
          <p:cNvSpPr txBox="1"/>
          <p:nvPr/>
        </p:nvSpPr>
        <p:spPr>
          <a:xfrm>
            <a:off x="6347951" y="2777292"/>
            <a:ext cx="5653549" cy="6771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4400" b="1" dirty="0" smtClean="0">
                <a:solidFill>
                  <a:schemeClr val="accent2"/>
                </a:solidFill>
                <a:latin typeface="Raleway Black" panose="020B0A03030101060003" pitchFamily="34" charset="0"/>
              </a:rPr>
              <a:t>Testbytes</a:t>
            </a:r>
            <a:r>
              <a:rPr lang="en-US" sz="4400" b="1" dirty="0" smtClean="0">
                <a:latin typeface="Raleway Black" panose="020B0A03030101060003" pitchFamily="34" charset="0"/>
              </a:rPr>
              <a:t> Corporate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D7E5CD2-536B-4A10-8ABC-4FEB2AF63E83}"/>
              </a:ext>
            </a:extLst>
          </p:cNvPr>
          <p:cNvSpPr txBox="1"/>
          <p:nvPr/>
        </p:nvSpPr>
        <p:spPr>
          <a:xfrm>
            <a:off x="7376651" y="3564692"/>
            <a:ext cx="5653549" cy="6771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 Black" panose="020B0A03030101060003" pitchFamily="34" charset="0"/>
              </a:rPr>
              <a:t>Presentation</a:t>
            </a:r>
          </a:p>
        </p:txBody>
      </p:sp>
      <p:pic>
        <p:nvPicPr>
          <p:cNvPr id="14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37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9788" y="359940"/>
            <a:ext cx="1130617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4000" b="1" dirty="0" smtClean="0">
                <a:solidFill>
                  <a:schemeClr val="accent2"/>
                </a:solidFill>
                <a:latin typeface="Raleway Black"/>
              </a:rPr>
              <a:t>Long-term Partnership Advantage</a:t>
            </a:r>
            <a:endParaRPr lang="en-IN" sz="4000" b="1" dirty="0">
              <a:solidFill>
                <a:schemeClr val="accent2"/>
              </a:solidFill>
              <a:latin typeface="Raleway Blac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43DC5F8-54FD-47CF-8BE9-61C5297E2A1E}"/>
              </a:ext>
            </a:extLst>
          </p:cNvPr>
          <p:cNvSpPr/>
          <p:nvPr/>
        </p:nvSpPr>
        <p:spPr>
          <a:xfrm>
            <a:off x="4498334" y="1272097"/>
            <a:ext cx="7419346" cy="680186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rgbClr val="F97C22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 Testbytes can be the pillion for quality implementation and governance in your organization</a:t>
            </a:r>
          </a:p>
          <a:p>
            <a:pPr>
              <a:buClr>
                <a:srgbClr val="F97C22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  <a:p>
            <a:pPr>
              <a:buClr>
                <a:srgbClr val="F97C22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 You will get an excellent QA partner to</a:t>
            </a:r>
            <a:r>
              <a:rPr lang="en-I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 achieve business objective and customer satisfaction 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  <a:p>
            <a:pPr>
              <a:buClr>
                <a:srgbClr val="F97C22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  <a:p>
            <a:pPr>
              <a:buClr>
                <a:srgbClr val="F97C22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 We ensure that quality is maintained as a habit in your organization</a:t>
            </a:r>
          </a:p>
          <a:p>
            <a:pPr>
              <a:buClr>
                <a:srgbClr val="F97C22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  <a:p>
            <a:pPr>
              <a:buClr>
                <a:srgbClr val="F97C22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 We Firmly believe that quality is not something that should be restricted to a particular project or something that’s based on consultation. We make sure that it’s practiced boundlessly</a:t>
            </a:r>
          </a:p>
          <a:p>
            <a:pPr>
              <a:buClr>
                <a:srgbClr val="F97C22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  <a:p>
            <a:pPr>
              <a:buClr>
                <a:srgbClr val="F97C22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  <a:p>
            <a:pPr>
              <a:buClr>
                <a:srgbClr val="F97C22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  <a:p>
            <a:pPr>
              <a:buClr>
                <a:srgbClr val="F97C22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</p:txBody>
      </p:sp>
      <p:pic>
        <p:nvPicPr>
          <p:cNvPr id="10" name="Picture 9" descr="businessmen-shaking-hands_23-21476509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675" y="1870075"/>
            <a:ext cx="3324225" cy="3324225"/>
          </a:xfrm>
          <a:prstGeom prst="rect">
            <a:avLst/>
          </a:prstGeom>
          <a:ln>
            <a:solidFill>
              <a:srgbClr val="EB552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046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646113" y="429716"/>
            <a:ext cx="1130617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Raleway Black"/>
              </a:rPr>
              <a:t>Outsourcing Testing as a Service</a:t>
            </a:r>
            <a:endParaRPr lang="en-US" sz="4000" b="1" dirty="0">
              <a:solidFill>
                <a:schemeClr val="accent2"/>
              </a:solidFill>
              <a:latin typeface="Raleway Black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EF5FDDDD-D41F-4CC7-9A7D-1446D1064EC3}"/>
              </a:ext>
            </a:extLst>
          </p:cNvPr>
          <p:cNvGrpSpPr/>
          <p:nvPr/>
        </p:nvGrpSpPr>
        <p:grpSpPr>
          <a:xfrm>
            <a:off x="1154197" y="1800826"/>
            <a:ext cx="10018817" cy="3779651"/>
            <a:chOff x="379497" y="1800826"/>
            <a:chExt cx="10018817" cy="3779651"/>
          </a:xfrm>
        </p:grpSpPr>
        <p:cxnSp>
          <p:nvCxnSpPr>
            <p:cNvPr id="23" name="Google Shape;8637;p57"/>
            <p:cNvCxnSpPr>
              <a:cxnSpLocks/>
              <a:endCxn id="64" idx="6"/>
            </p:cNvCxnSpPr>
            <p:nvPr/>
          </p:nvCxnSpPr>
          <p:spPr>
            <a:xfrm flipV="1">
              <a:off x="1555873" y="3744050"/>
              <a:ext cx="8681141" cy="10906"/>
            </a:xfrm>
            <a:prstGeom prst="straightConnector1">
              <a:avLst/>
            </a:prstGeom>
            <a:noFill/>
            <a:ln w="9525" cap="flat" cmpd="sng">
              <a:solidFill>
                <a:srgbClr val="EB55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1524C87B-4886-40D5-956A-AD01ACA5DD0C}"/>
                </a:ext>
              </a:extLst>
            </p:cNvPr>
            <p:cNvGrpSpPr/>
            <p:nvPr/>
          </p:nvGrpSpPr>
          <p:grpSpPr>
            <a:xfrm>
              <a:off x="379497" y="1800826"/>
              <a:ext cx="10018817" cy="3779651"/>
              <a:chOff x="392631" y="1800826"/>
              <a:chExt cx="10018817" cy="3779651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="" xmlns:a16="http://schemas.microsoft.com/office/drawing/2014/main" id="{4FC46769-4CA9-4D2F-9898-7044BB9E5EE6}"/>
                  </a:ext>
                </a:extLst>
              </p:cNvPr>
              <p:cNvGrpSpPr/>
              <p:nvPr/>
            </p:nvGrpSpPr>
            <p:grpSpPr>
              <a:xfrm>
                <a:off x="392631" y="2047047"/>
                <a:ext cx="1957303" cy="2264666"/>
                <a:chOff x="392631" y="2047047"/>
                <a:chExt cx="1957303" cy="2264666"/>
              </a:xfrm>
            </p:grpSpPr>
            <p:cxnSp>
              <p:nvCxnSpPr>
                <p:cNvPr id="9" name="Google Shape;8652;p57"/>
                <p:cNvCxnSpPr>
                  <a:cxnSpLocks/>
                </p:cNvCxnSpPr>
                <p:nvPr/>
              </p:nvCxnSpPr>
              <p:spPr>
                <a:xfrm flipV="1">
                  <a:off x="1388063" y="2466527"/>
                  <a:ext cx="1" cy="76871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0" name="Google Shape;8638;p57"/>
                <p:cNvSpPr/>
                <p:nvPr/>
              </p:nvSpPr>
              <p:spPr>
                <a:xfrm>
                  <a:off x="795230" y="3100187"/>
                  <a:ext cx="1211066" cy="1211526"/>
                </a:xfrm>
                <a:prstGeom prst="ellipse">
                  <a:avLst/>
                </a:prstGeom>
                <a:solidFill>
                  <a:srgbClr val="EB5525"/>
                </a:solidFill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Raleway Black"/>
                  </a:endParaRPr>
                </a:p>
              </p:txBody>
            </p:sp>
            <p:sp>
              <p:nvSpPr>
                <p:cNvPr id="11" name="Google Shape;8653;p57"/>
                <p:cNvSpPr/>
                <p:nvPr/>
              </p:nvSpPr>
              <p:spPr>
                <a:xfrm>
                  <a:off x="949766" y="3267639"/>
                  <a:ext cx="901995" cy="901995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 Black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392631" y="2047047"/>
                  <a:ext cx="1957303" cy="338554"/>
                </a:xfrm>
                <a:prstGeom prst="rect">
                  <a:avLst/>
                </a:prstGeom>
              </p:spPr>
              <p:txBody>
                <a:bodyPr wrap="square" anchor="b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aleway Black"/>
                    </a:rPr>
                    <a:t>Security Testing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 Black"/>
                  </a:endParaRPr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="" xmlns:a16="http://schemas.microsoft.com/office/drawing/2014/main" id="{DBA709BF-CB11-4596-A203-DA3BB087DF88}"/>
                  </a:ext>
                </a:extLst>
              </p:cNvPr>
              <p:cNvGrpSpPr/>
              <p:nvPr/>
            </p:nvGrpSpPr>
            <p:grpSpPr>
              <a:xfrm>
                <a:off x="2149901" y="3137736"/>
                <a:ext cx="2041309" cy="2442741"/>
                <a:chOff x="2264140" y="3137736"/>
                <a:chExt cx="2041309" cy="2442741"/>
              </a:xfrm>
            </p:grpSpPr>
            <p:cxnSp>
              <p:nvCxnSpPr>
                <p:cNvPr id="18" name="Google Shape;8641;p57"/>
                <p:cNvCxnSpPr>
                  <a:cxnSpLocks/>
                </p:cNvCxnSpPr>
                <p:nvPr/>
              </p:nvCxnSpPr>
              <p:spPr>
                <a:xfrm>
                  <a:off x="3233994" y="4288992"/>
                  <a:ext cx="0" cy="64876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9" name="Google Shape;8639;p57"/>
                <p:cNvSpPr/>
                <p:nvPr/>
              </p:nvSpPr>
              <p:spPr>
                <a:xfrm>
                  <a:off x="2602382" y="3137736"/>
                  <a:ext cx="1212424" cy="1212425"/>
                </a:xfrm>
                <a:prstGeom prst="ellipse">
                  <a:avLst/>
                </a:prstGeom>
                <a:solidFill>
                  <a:srgbClr val="EB5525"/>
                </a:solidFill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Raleway Black"/>
                  </a:endParaRPr>
                </a:p>
              </p:txBody>
            </p:sp>
            <p:sp>
              <p:nvSpPr>
                <p:cNvPr id="20" name="Google Shape;8642;p57"/>
                <p:cNvSpPr/>
                <p:nvPr/>
              </p:nvSpPr>
              <p:spPr>
                <a:xfrm>
                  <a:off x="2756954" y="3292497"/>
                  <a:ext cx="903280" cy="903281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algn="ctr"/>
                  <a:endParaRPr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 Black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2264140" y="4995702"/>
                  <a:ext cx="2041309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aleway Black"/>
                    </a:rPr>
                    <a:t>Web application testing</a:t>
                  </a:r>
                </a:p>
              </p:txBody>
            </p:sp>
          </p:grp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4F8F34E2-5825-4A17-8B6C-E627D1690FD9}"/>
                  </a:ext>
                </a:extLst>
              </p:cNvPr>
              <p:cNvSpPr/>
              <p:nvPr/>
            </p:nvSpPr>
            <p:spPr>
              <a:xfrm>
                <a:off x="3025296" y="2047047"/>
                <a:ext cx="1925104" cy="338554"/>
              </a:xfrm>
              <a:prstGeom prst="rect">
                <a:avLst/>
              </a:prstGeom>
            </p:spPr>
            <p:txBody>
              <a:bodyPr wrap="square" anchor="b">
                <a:spAutoFit/>
              </a:bodyPr>
              <a:lstStyle/>
              <a:p>
                <a:pPr algn="ctr"/>
                <a:endPara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endParaRPr>
              </a:p>
            </p:txBody>
          </p:sp>
          <p:grpSp>
            <p:nvGrpSpPr>
              <p:cNvPr id="47" name="Group 46">
                <a:extLst>
                  <a:ext uri="{FF2B5EF4-FFF2-40B4-BE49-F238E27FC236}">
                    <a16:creationId xmlns="" xmlns:a16="http://schemas.microsoft.com/office/drawing/2014/main" id="{5A873D6B-C721-41EB-9FDF-EA818E5F9B14}"/>
                  </a:ext>
                </a:extLst>
              </p:cNvPr>
              <p:cNvGrpSpPr/>
              <p:nvPr/>
            </p:nvGrpSpPr>
            <p:grpSpPr>
              <a:xfrm>
                <a:off x="4025785" y="1955800"/>
                <a:ext cx="1905549" cy="2445161"/>
                <a:chOff x="1311640" y="1955800"/>
                <a:chExt cx="1905549" cy="2445161"/>
              </a:xfrm>
            </p:grpSpPr>
            <p:cxnSp>
              <p:nvCxnSpPr>
                <p:cNvPr id="48" name="Google Shape;8641;p57">
                  <a:extLst>
                    <a:ext uri="{FF2B5EF4-FFF2-40B4-BE49-F238E27FC236}">
                      <a16:creationId xmlns="" xmlns:a16="http://schemas.microsoft.com/office/drawing/2014/main" id="{E25BDC6B-1FFF-48C7-8CE4-C9AB057669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43394" y="2612592"/>
                  <a:ext cx="0" cy="64876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9" name="Google Shape;8639;p57">
                  <a:extLst>
                    <a:ext uri="{FF2B5EF4-FFF2-40B4-BE49-F238E27FC236}">
                      <a16:creationId xmlns="" xmlns:a16="http://schemas.microsoft.com/office/drawing/2014/main" id="{5FB31C04-C16E-4102-88A0-9A2E56D2A8A0}"/>
                    </a:ext>
                  </a:extLst>
                </p:cNvPr>
                <p:cNvSpPr/>
                <p:nvPr/>
              </p:nvSpPr>
              <p:spPr>
                <a:xfrm>
                  <a:off x="1700682" y="3188536"/>
                  <a:ext cx="1212424" cy="1212425"/>
                </a:xfrm>
                <a:prstGeom prst="ellipse">
                  <a:avLst/>
                </a:prstGeom>
                <a:solidFill>
                  <a:srgbClr val="EB5525"/>
                </a:solidFill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Raleway Black"/>
                  </a:endParaRPr>
                </a:p>
              </p:txBody>
            </p:sp>
            <p:sp>
              <p:nvSpPr>
                <p:cNvPr id="50" name="Google Shape;8642;p57">
                  <a:extLst>
                    <a:ext uri="{FF2B5EF4-FFF2-40B4-BE49-F238E27FC236}">
                      <a16:creationId xmlns="" xmlns:a16="http://schemas.microsoft.com/office/drawing/2014/main" id="{49437569-6987-40D4-B3AF-6C542A770242}"/>
                    </a:ext>
                  </a:extLst>
                </p:cNvPr>
                <p:cNvSpPr/>
                <p:nvPr/>
              </p:nvSpPr>
              <p:spPr>
                <a:xfrm>
                  <a:off x="1855254" y="3343297"/>
                  <a:ext cx="903280" cy="903281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algn="ctr"/>
                  <a:endParaRPr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 Black"/>
                  </a:endParaRPr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="" xmlns:a16="http://schemas.microsoft.com/office/drawing/2014/main" id="{B8E3A768-DAC9-469D-9901-4971C2E9F8CD}"/>
                    </a:ext>
                  </a:extLst>
                </p:cNvPr>
                <p:cNvSpPr/>
                <p:nvPr/>
              </p:nvSpPr>
              <p:spPr>
                <a:xfrm>
                  <a:off x="1311640" y="1955800"/>
                  <a:ext cx="1905549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aleway Black"/>
                    </a:rPr>
                    <a:t>Mobile application testing</a:t>
                  </a: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="" xmlns:a16="http://schemas.microsoft.com/office/drawing/2014/main" id="{970DB994-1795-47D1-B131-98C4D70AD5DE}"/>
                  </a:ext>
                </a:extLst>
              </p:cNvPr>
              <p:cNvGrpSpPr/>
              <p:nvPr/>
            </p:nvGrpSpPr>
            <p:grpSpPr>
              <a:xfrm>
                <a:off x="5833499" y="3138287"/>
                <a:ext cx="1533665" cy="2333414"/>
                <a:chOff x="176731" y="3138287"/>
                <a:chExt cx="1533665" cy="2333414"/>
              </a:xfrm>
            </p:grpSpPr>
            <p:cxnSp>
              <p:nvCxnSpPr>
                <p:cNvPr id="53" name="Google Shape;8652;p57">
                  <a:extLst>
                    <a:ext uri="{FF2B5EF4-FFF2-40B4-BE49-F238E27FC236}">
                      <a16:creationId xmlns="" xmlns:a16="http://schemas.microsoft.com/office/drawing/2014/main" id="{4C839C80-355A-4704-ACEC-5F28925BC6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2463" y="4358827"/>
                  <a:ext cx="1" cy="76871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4" name="Google Shape;8638;p57">
                  <a:extLst>
                    <a:ext uri="{FF2B5EF4-FFF2-40B4-BE49-F238E27FC236}">
                      <a16:creationId xmlns="" xmlns:a16="http://schemas.microsoft.com/office/drawing/2014/main" id="{94CF923E-0C7B-4EF4-AE16-C93E16DC84BA}"/>
                    </a:ext>
                  </a:extLst>
                </p:cNvPr>
                <p:cNvSpPr/>
                <p:nvPr/>
              </p:nvSpPr>
              <p:spPr>
                <a:xfrm>
                  <a:off x="439630" y="3138287"/>
                  <a:ext cx="1211066" cy="1211526"/>
                </a:xfrm>
                <a:prstGeom prst="ellipse">
                  <a:avLst/>
                </a:prstGeom>
                <a:solidFill>
                  <a:srgbClr val="EB5525"/>
                </a:solidFill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Raleway Black"/>
                  </a:endParaRPr>
                </a:p>
              </p:txBody>
            </p:sp>
            <p:sp>
              <p:nvSpPr>
                <p:cNvPr id="55" name="Google Shape;8653;p57">
                  <a:extLst>
                    <a:ext uri="{FF2B5EF4-FFF2-40B4-BE49-F238E27FC236}">
                      <a16:creationId xmlns="" xmlns:a16="http://schemas.microsoft.com/office/drawing/2014/main" id="{8E67DAA3-7E50-4220-9CFB-5BBC64B9F81C}"/>
                    </a:ext>
                  </a:extLst>
                </p:cNvPr>
                <p:cNvSpPr/>
                <p:nvPr/>
              </p:nvSpPr>
              <p:spPr>
                <a:xfrm>
                  <a:off x="594166" y="3293039"/>
                  <a:ext cx="901995" cy="901995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 Black"/>
                  </a:endParaRP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="" xmlns:a16="http://schemas.microsoft.com/office/drawing/2014/main" id="{6288680D-0F16-49AF-84FC-140E2DB4EA2B}"/>
                    </a:ext>
                  </a:extLst>
                </p:cNvPr>
                <p:cNvSpPr/>
                <p:nvPr/>
              </p:nvSpPr>
              <p:spPr>
                <a:xfrm>
                  <a:off x="176731" y="5133147"/>
                  <a:ext cx="1533665" cy="338554"/>
                </a:xfrm>
                <a:prstGeom prst="rect">
                  <a:avLst/>
                </a:prstGeom>
              </p:spPr>
              <p:txBody>
                <a:bodyPr wrap="square" anchor="b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aleway Black"/>
                    </a:rPr>
                    <a:t>Game Testing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 Black"/>
                  </a:endParaRP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="" xmlns:a16="http://schemas.microsoft.com/office/drawing/2014/main" id="{66C4855D-61CE-4656-8162-E54401E23A53}"/>
                  </a:ext>
                </a:extLst>
              </p:cNvPr>
              <p:cNvGrpSpPr/>
              <p:nvPr/>
            </p:nvGrpSpPr>
            <p:grpSpPr>
              <a:xfrm>
                <a:off x="7425491" y="2112802"/>
                <a:ext cx="1533665" cy="2237359"/>
                <a:chOff x="1882962" y="2112802"/>
                <a:chExt cx="1533665" cy="2237359"/>
              </a:xfrm>
            </p:grpSpPr>
            <p:cxnSp>
              <p:nvCxnSpPr>
                <p:cNvPr id="58" name="Google Shape;8641;p57">
                  <a:extLst>
                    <a:ext uri="{FF2B5EF4-FFF2-40B4-BE49-F238E27FC236}">
                      <a16:creationId xmlns="" xmlns:a16="http://schemas.microsoft.com/office/drawing/2014/main" id="{CBB31259-8F41-4CA5-9105-B2934F258C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49794" y="2650692"/>
                  <a:ext cx="0" cy="648768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9" name="Google Shape;8639;p57">
                  <a:extLst>
                    <a:ext uri="{FF2B5EF4-FFF2-40B4-BE49-F238E27FC236}">
                      <a16:creationId xmlns="" xmlns:a16="http://schemas.microsoft.com/office/drawing/2014/main" id="{B9F24B51-90A2-4024-B9EF-C4CC271B9FAA}"/>
                    </a:ext>
                  </a:extLst>
                </p:cNvPr>
                <p:cNvSpPr/>
                <p:nvPr/>
              </p:nvSpPr>
              <p:spPr>
                <a:xfrm>
                  <a:off x="2081682" y="3137736"/>
                  <a:ext cx="1212424" cy="1212425"/>
                </a:xfrm>
                <a:prstGeom prst="ellipse">
                  <a:avLst/>
                </a:prstGeom>
                <a:solidFill>
                  <a:srgbClr val="EB5525"/>
                </a:solidFill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Raleway Black"/>
                  </a:endParaRPr>
                </a:p>
              </p:txBody>
            </p:sp>
            <p:sp>
              <p:nvSpPr>
                <p:cNvPr id="60" name="Google Shape;8642;p57">
                  <a:extLst>
                    <a:ext uri="{FF2B5EF4-FFF2-40B4-BE49-F238E27FC236}">
                      <a16:creationId xmlns="" xmlns:a16="http://schemas.microsoft.com/office/drawing/2014/main" id="{3FAF56B4-5F4E-4B13-8A58-CFC5B2BDCF80}"/>
                    </a:ext>
                  </a:extLst>
                </p:cNvPr>
                <p:cNvSpPr/>
                <p:nvPr/>
              </p:nvSpPr>
              <p:spPr>
                <a:xfrm>
                  <a:off x="2236254" y="3292497"/>
                  <a:ext cx="903280" cy="903281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algn="ctr"/>
                  <a:endParaRPr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 Black"/>
                  </a:endParaRP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="" xmlns:a16="http://schemas.microsoft.com/office/drawing/2014/main" id="{94EB90C0-8378-4CE9-BC4A-EB3ACADE1752}"/>
                    </a:ext>
                  </a:extLst>
                </p:cNvPr>
                <p:cNvSpPr/>
                <p:nvPr/>
              </p:nvSpPr>
              <p:spPr>
                <a:xfrm>
                  <a:off x="1882962" y="2112802"/>
                  <a:ext cx="1533665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aleway Black"/>
                    </a:rPr>
                    <a:t>Test Automation</a:t>
                  </a:r>
                  <a:endParaRPr lang="en-GB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 Black"/>
                  </a:endParaRP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="" xmlns:a16="http://schemas.microsoft.com/office/drawing/2014/main" id="{FB48A7BD-F0C2-462E-AFF5-A7C34900D195}"/>
                  </a:ext>
                </a:extLst>
              </p:cNvPr>
              <p:cNvGrpSpPr/>
              <p:nvPr/>
            </p:nvGrpSpPr>
            <p:grpSpPr>
              <a:xfrm>
                <a:off x="8877783" y="1800826"/>
                <a:ext cx="1533665" cy="2548987"/>
                <a:chOff x="392631" y="1800826"/>
                <a:chExt cx="1533665" cy="2548987"/>
              </a:xfrm>
            </p:grpSpPr>
            <p:cxnSp>
              <p:nvCxnSpPr>
                <p:cNvPr id="63" name="Google Shape;8652;p57">
                  <a:extLst>
                    <a:ext uri="{FF2B5EF4-FFF2-40B4-BE49-F238E27FC236}">
                      <a16:creationId xmlns="" xmlns:a16="http://schemas.microsoft.com/office/drawing/2014/main" id="{5EC98C3B-FF43-42B4-94A1-09D933B399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59463" y="2479227"/>
                  <a:ext cx="1" cy="76871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4" name="Google Shape;8638;p57">
                  <a:extLst>
                    <a:ext uri="{FF2B5EF4-FFF2-40B4-BE49-F238E27FC236}">
                      <a16:creationId xmlns="" xmlns:a16="http://schemas.microsoft.com/office/drawing/2014/main" id="{1C52D5E1-9F05-42F0-A344-32148730B86E}"/>
                    </a:ext>
                  </a:extLst>
                </p:cNvPr>
                <p:cNvSpPr/>
                <p:nvPr/>
              </p:nvSpPr>
              <p:spPr>
                <a:xfrm>
                  <a:off x="553930" y="3138287"/>
                  <a:ext cx="1211066" cy="1211526"/>
                </a:xfrm>
                <a:prstGeom prst="ellipse">
                  <a:avLst/>
                </a:prstGeom>
                <a:solidFill>
                  <a:srgbClr val="EB5525"/>
                </a:solidFill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>
                    <a:latin typeface="Raleway Black"/>
                  </a:endParaRPr>
                </a:p>
              </p:txBody>
            </p:sp>
            <p:sp>
              <p:nvSpPr>
                <p:cNvPr id="65" name="Google Shape;8653;p57">
                  <a:extLst>
                    <a:ext uri="{FF2B5EF4-FFF2-40B4-BE49-F238E27FC236}">
                      <a16:creationId xmlns="" xmlns:a16="http://schemas.microsoft.com/office/drawing/2014/main" id="{DAED6901-732C-4D5E-823D-DC55B99B657A}"/>
                    </a:ext>
                  </a:extLst>
                </p:cNvPr>
                <p:cNvSpPr/>
                <p:nvPr/>
              </p:nvSpPr>
              <p:spPr>
                <a:xfrm>
                  <a:off x="708466" y="3293039"/>
                  <a:ext cx="901995" cy="901995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>
                  <a:solidFill>
                    <a:srgbClr val="EB5525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1" wrap="square" lIns="0" tIns="91425" rIns="0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 Black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="" xmlns:a16="http://schemas.microsoft.com/office/drawing/2014/main" id="{9F44037B-88B2-4442-B8DB-82BD046536E6}"/>
                    </a:ext>
                  </a:extLst>
                </p:cNvPr>
                <p:cNvSpPr/>
                <p:nvPr/>
              </p:nvSpPr>
              <p:spPr>
                <a:xfrm>
                  <a:off x="392631" y="1800826"/>
                  <a:ext cx="1533665" cy="584775"/>
                </a:xfrm>
                <a:prstGeom prst="rect">
                  <a:avLst/>
                </a:prstGeom>
              </p:spPr>
              <p:txBody>
                <a:bodyPr wrap="square" anchor="b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aleway Black"/>
                    </a:rPr>
                    <a:t>Performance </a:t>
                  </a:r>
                  <a:r>
                    <a:rPr lang="en-US" sz="1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aleway Black"/>
                    </a:rPr>
                    <a:t>testing</a:t>
                  </a:r>
                  <a:endParaRPr 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aleway Black"/>
                  </a:endParaRPr>
                </a:p>
              </p:txBody>
            </p:sp>
          </p:grpSp>
        </p:grpSp>
      </p:grpSp>
      <p:pic>
        <p:nvPicPr>
          <p:cNvPr id="77" name="Graphic 76">
            <a:extLst>
              <a:ext uri="{FF2B5EF4-FFF2-40B4-BE49-F238E27FC236}">
                <a16:creationId xmlns="" xmlns:a16="http://schemas.microsoft.com/office/drawing/2014/main" id="{F903586E-52C3-4213-88A2-C28B04AE94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79605" y="3572963"/>
            <a:ext cx="418838" cy="418838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="" xmlns:a16="http://schemas.microsoft.com/office/drawing/2014/main" id="{43353F69-E719-4908-BA57-42AF5E795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31559" y="3545623"/>
            <a:ext cx="526341" cy="526341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="" xmlns:a16="http://schemas.microsoft.com/office/drawing/2014/main" id="{5381DBCD-3478-448E-8301-CBD7853819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799974" y="3519885"/>
            <a:ext cx="416957" cy="416957"/>
          </a:xfrm>
          <a:prstGeom prst="rect">
            <a:avLst/>
          </a:prstGeom>
        </p:spPr>
      </p:pic>
      <p:pic>
        <p:nvPicPr>
          <p:cNvPr id="1028" name="Picture 4" descr="C:\Users\vishnu sk\Downloads\games_control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12000" y="3416300"/>
            <a:ext cx="685800" cy="685800"/>
          </a:xfrm>
          <a:prstGeom prst="rect">
            <a:avLst/>
          </a:prstGeom>
          <a:noFill/>
        </p:spPr>
      </p:pic>
      <p:pic>
        <p:nvPicPr>
          <p:cNvPr id="1029" name="Picture 5" descr="C:\Users\vishnu sk\Downloads\speedometer_5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071100" y="3390900"/>
            <a:ext cx="685800" cy="685800"/>
          </a:xfrm>
          <a:prstGeom prst="rect">
            <a:avLst/>
          </a:prstGeom>
          <a:noFill/>
        </p:spPr>
      </p:pic>
      <p:pic>
        <p:nvPicPr>
          <p:cNvPr id="1030" name="Picture 6" descr="C:\Users\vishnu sk\Downloads\world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30600" y="3429000"/>
            <a:ext cx="685800" cy="685800"/>
          </a:xfrm>
          <a:prstGeom prst="rect">
            <a:avLst/>
          </a:prstGeom>
          <a:noFill/>
        </p:spPr>
      </p:pic>
      <p:pic>
        <p:nvPicPr>
          <p:cNvPr id="45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867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2" y="216356"/>
            <a:ext cx="12267248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Raleway Black"/>
              </a:rPr>
              <a:t>Benefits of Outsourcing </a:t>
            </a:r>
          </a:p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Raleway Black"/>
              </a:rPr>
              <a:t>Testing As a Service</a:t>
            </a:r>
            <a:endParaRPr lang="da-DK" sz="4000" b="1" dirty="0">
              <a:solidFill>
                <a:schemeClr val="accent2"/>
              </a:solidFill>
              <a:latin typeface="Raleway Black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640ED3F-A23B-414C-BE06-702FA9845DD2}"/>
              </a:ext>
            </a:extLst>
          </p:cNvPr>
          <p:cNvGrpSpPr/>
          <p:nvPr/>
        </p:nvGrpSpPr>
        <p:grpSpPr>
          <a:xfrm>
            <a:off x="470619" y="1808647"/>
            <a:ext cx="2041307" cy="1810077"/>
            <a:chOff x="529173" y="1717207"/>
            <a:chExt cx="2041307" cy="1810077"/>
          </a:xfrm>
        </p:grpSpPr>
        <p:sp>
          <p:nvSpPr>
            <p:cNvPr id="6" name="Oval 5"/>
            <p:cNvSpPr/>
            <p:nvPr/>
          </p:nvSpPr>
          <p:spPr>
            <a:xfrm>
              <a:off x="1028220" y="1717207"/>
              <a:ext cx="1043212" cy="10432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EB552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9173" y="2942509"/>
              <a:ext cx="204130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Flexible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test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execution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66CB197-91B6-445A-BD06-4FF1576183D3}"/>
              </a:ext>
            </a:extLst>
          </p:cNvPr>
          <p:cNvGrpSpPr/>
          <p:nvPr/>
        </p:nvGrpSpPr>
        <p:grpSpPr>
          <a:xfrm>
            <a:off x="3440011" y="1808647"/>
            <a:ext cx="2041307" cy="1563856"/>
            <a:chOff x="529173" y="1717207"/>
            <a:chExt cx="2041307" cy="1563856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BADA6540-FDF0-4593-9058-030EF6E32645}"/>
                </a:ext>
              </a:extLst>
            </p:cNvPr>
            <p:cNvSpPr/>
            <p:nvPr/>
          </p:nvSpPr>
          <p:spPr>
            <a:xfrm>
              <a:off x="1028220" y="1717207"/>
              <a:ext cx="1043212" cy="10432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EB552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2FFEEA74-7CDF-4BE5-9FD7-ED1F2219E945}"/>
                </a:ext>
              </a:extLst>
            </p:cNvPr>
            <p:cNvSpPr/>
            <p:nvPr/>
          </p:nvSpPr>
          <p:spPr>
            <a:xfrm>
              <a:off x="529173" y="2942509"/>
              <a:ext cx="20413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Cost-effective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A662A616-645F-4198-A183-CDE9492882EA}"/>
              </a:ext>
            </a:extLst>
          </p:cNvPr>
          <p:cNvGrpSpPr/>
          <p:nvPr/>
        </p:nvGrpSpPr>
        <p:grpSpPr>
          <a:xfrm>
            <a:off x="6439883" y="1808647"/>
            <a:ext cx="2048797" cy="1810077"/>
            <a:chOff x="529173" y="1717207"/>
            <a:chExt cx="2048797" cy="1810077"/>
          </a:xfrm>
        </p:grpSpPr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A4C6E9BC-A310-49A5-BF68-284D4F354780}"/>
                </a:ext>
              </a:extLst>
            </p:cNvPr>
            <p:cNvSpPr/>
            <p:nvPr/>
          </p:nvSpPr>
          <p:spPr>
            <a:xfrm>
              <a:off x="1028220" y="1717207"/>
              <a:ext cx="1043212" cy="10432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EB552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26A5BB1A-35BB-48A0-A659-AD2A010381BC}"/>
                </a:ext>
              </a:extLst>
            </p:cNvPr>
            <p:cNvSpPr/>
            <p:nvPr/>
          </p:nvSpPr>
          <p:spPr>
            <a:xfrm>
              <a:off x="529173" y="2942509"/>
              <a:ext cx="20487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Secure data management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2A9EB896-E1C3-4261-911A-31BFE1A342C7}"/>
              </a:ext>
            </a:extLst>
          </p:cNvPr>
          <p:cNvGrpSpPr/>
          <p:nvPr/>
        </p:nvGrpSpPr>
        <p:grpSpPr>
          <a:xfrm>
            <a:off x="9071456" y="1808647"/>
            <a:ext cx="2957984" cy="1810077"/>
            <a:chOff x="160873" y="1717207"/>
            <a:chExt cx="2957984" cy="1810077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A419999B-0651-4D90-BACC-A9F8ABF10499}"/>
                </a:ext>
              </a:extLst>
            </p:cNvPr>
            <p:cNvSpPr/>
            <p:nvPr/>
          </p:nvSpPr>
          <p:spPr>
            <a:xfrm>
              <a:off x="1028220" y="1717207"/>
              <a:ext cx="1043212" cy="10432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EB552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3E47A990-F862-4C0A-A323-E1FBCA73379A}"/>
                </a:ext>
              </a:extLst>
            </p:cNvPr>
            <p:cNvSpPr/>
            <p:nvPr/>
          </p:nvSpPr>
          <p:spPr>
            <a:xfrm>
              <a:off x="160873" y="2942509"/>
              <a:ext cx="29579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Cloud resources and </a:t>
              </a:r>
              <a:endPara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endParaRPr>
            </a:p>
            <a:p>
              <a:pPr algn="ctr"/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shared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accessibility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EF82C4CA-B0E2-4830-8FAC-4237A2D66CF2}"/>
              </a:ext>
            </a:extLst>
          </p:cNvPr>
          <p:cNvGrpSpPr/>
          <p:nvPr/>
        </p:nvGrpSpPr>
        <p:grpSpPr>
          <a:xfrm>
            <a:off x="198121" y="4102667"/>
            <a:ext cx="2679700" cy="2056299"/>
            <a:chOff x="256675" y="1717207"/>
            <a:chExt cx="2679700" cy="2056299"/>
          </a:xfrm>
        </p:grpSpPr>
        <p:sp>
          <p:nvSpPr>
            <p:cNvPr id="48" name="Oval 47">
              <a:extLst>
                <a:ext uri="{FF2B5EF4-FFF2-40B4-BE49-F238E27FC236}">
                  <a16:creationId xmlns="" xmlns:a16="http://schemas.microsoft.com/office/drawing/2014/main" id="{276A8011-835E-4D41-B84B-243799BD793A}"/>
                </a:ext>
              </a:extLst>
            </p:cNvPr>
            <p:cNvSpPr/>
            <p:nvPr/>
          </p:nvSpPr>
          <p:spPr>
            <a:xfrm>
              <a:off x="1028220" y="1717207"/>
              <a:ext cx="1043212" cy="10432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EB552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E6F7C450-1037-445B-9527-DCBE31EA2DA9}"/>
                </a:ext>
              </a:extLst>
            </p:cNvPr>
            <p:cNvSpPr/>
            <p:nvPr/>
          </p:nvSpPr>
          <p:spPr>
            <a:xfrm>
              <a:off x="256675" y="2942509"/>
              <a:ext cx="26797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Earlier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bottleneck detection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/>
              </a:r>
              <a:b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</a:b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and removal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5AC6623E-4154-4572-9870-034DFC31E86A}"/>
              </a:ext>
            </a:extLst>
          </p:cNvPr>
          <p:cNvGrpSpPr/>
          <p:nvPr/>
        </p:nvGrpSpPr>
        <p:grpSpPr>
          <a:xfrm>
            <a:off x="3440011" y="4102667"/>
            <a:ext cx="2226729" cy="1810077"/>
            <a:chOff x="529173" y="1717207"/>
            <a:chExt cx="2226729" cy="1810077"/>
          </a:xfrm>
        </p:grpSpPr>
        <p:sp>
          <p:nvSpPr>
            <p:cNvPr id="54" name="Oval 53">
              <a:extLst>
                <a:ext uri="{FF2B5EF4-FFF2-40B4-BE49-F238E27FC236}">
                  <a16:creationId xmlns="" xmlns:a16="http://schemas.microsoft.com/office/drawing/2014/main" id="{548AAD4F-2A5A-419D-9D86-F5631F2AD0C2}"/>
                </a:ext>
              </a:extLst>
            </p:cNvPr>
            <p:cNvSpPr/>
            <p:nvPr/>
          </p:nvSpPr>
          <p:spPr>
            <a:xfrm>
              <a:off x="1028220" y="1717207"/>
              <a:ext cx="1043212" cy="10432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EB552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16366B7B-017E-4596-89A2-0690211CBBD3}"/>
                </a:ext>
              </a:extLst>
            </p:cNvPr>
            <p:cNvSpPr/>
            <p:nvPr/>
          </p:nvSpPr>
          <p:spPr>
            <a:xfrm>
              <a:off x="529173" y="2942509"/>
              <a:ext cx="222672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Constant monitoring </a:t>
              </a:r>
              <a:b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</a:b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facilities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5A6DD3D9-CFEF-4B70-B227-BC2BA06E9A4B}"/>
              </a:ext>
            </a:extLst>
          </p:cNvPr>
          <p:cNvGrpSpPr/>
          <p:nvPr/>
        </p:nvGrpSpPr>
        <p:grpSpPr>
          <a:xfrm>
            <a:off x="6439883" y="4102667"/>
            <a:ext cx="2041307" cy="1563856"/>
            <a:chOff x="529173" y="1717207"/>
            <a:chExt cx="2041307" cy="1563856"/>
          </a:xfrm>
        </p:grpSpPr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808441F4-CA5F-4626-B27E-B5A29CB833AF}"/>
                </a:ext>
              </a:extLst>
            </p:cNvPr>
            <p:cNvSpPr/>
            <p:nvPr/>
          </p:nvSpPr>
          <p:spPr>
            <a:xfrm>
              <a:off x="1028220" y="1717207"/>
              <a:ext cx="1043212" cy="10432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EB552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1AE8DE67-7510-4057-B27B-13256BAA6791}"/>
                </a:ext>
              </a:extLst>
            </p:cNvPr>
            <p:cNvSpPr/>
            <p:nvPr/>
          </p:nvSpPr>
          <p:spPr>
            <a:xfrm>
              <a:off x="529173" y="2942509"/>
              <a:ext cx="20413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Holistic approach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18E47E46-1775-487C-AB7D-A66566D595B7}"/>
              </a:ext>
            </a:extLst>
          </p:cNvPr>
          <p:cNvGrpSpPr/>
          <p:nvPr/>
        </p:nvGrpSpPr>
        <p:grpSpPr>
          <a:xfrm>
            <a:off x="9287356" y="4102667"/>
            <a:ext cx="2416964" cy="1810077"/>
            <a:chOff x="376773" y="1717207"/>
            <a:chExt cx="2416964" cy="1810077"/>
          </a:xfrm>
        </p:grpSpPr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5F4B943B-84EA-44A6-A8FB-3F06C1CE743D}"/>
                </a:ext>
              </a:extLst>
            </p:cNvPr>
            <p:cNvSpPr/>
            <p:nvPr/>
          </p:nvSpPr>
          <p:spPr>
            <a:xfrm>
              <a:off x="1028220" y="1717207"/>
              <a:ext cx="1043212" cy="10432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EB552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1FBAF2C6-F608-4AD5-BBE9-8202A83B33B6}"/>
                </a:ext>
              </a:extLst>
            </p:cNvPr>
            <p:cNvSpPr/>
            <p:nvPr/>
          </p:nvSpPr>
          <p:spPr>
            <a:xfrm>
              <a:off x="376773" y="2942509"/>
              <a:ext cx="24169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Scalable </a:t>
              </a: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and flexible delivery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model</a:t>
              </a:r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CDA755DC-5346-45EE-96D9-C98584E24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1528" y="2077040"/>
            <a:ext cx="465608" cy="46560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C4CDE4F4-9393-40A7-8FCD-7ACEDE820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5720" y="2044900"/>
            <a:ext cx="529887" cy="52988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FCC2F30F-A5BA-4DFA-9519-DC565D8744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15548" y="2058506"/>
            <a:ext cx="489975" cy="4899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A73A7C60-8BD5-4627-AED0-D57AF76B46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48123" y="2130261"/>
            <a:ext cx="424571" cy="42457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7F9CCB63-17D9-4DB4-BB05-6725F2DC87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39428" y="4381696"/>
            <a:ext cx="485154" cy="48515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9B30D965-C388-4913-8474-071C873147E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53217" y="4389649"/>
            <a:ext cx="460011" cy="46001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B541B221-313D-4220-97D3-B4C94A4B2F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7172436" y="4335149"/>
            <a:ext cx="536396" cy="53639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A1355DB8-5648-46BA-9CED-4F513396D3B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43483" y="4384508"/>
            <a:ext cx="446551" cy="446551"/>
          </a:xfrm>
          <a:prstGeom prst="rect">
            <a:avLst/>
          </a:prstGeom>
        </p:spPr>
      </p:pic>
      <p:pic>
        <p:nvPicPr>
          <p:cNvPr id="36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7480" y="131639"/>
            <a:ext cx="1704755" cy="4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12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42913" y="417016"/>
            <a:ext cx="1130617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Raleway Black" panose="020B0A03030101060003" pitchFamily="34" charset="0"/>
              </a:rPr>
              <a:t>On Demand Staffing and Hiring</a:t>
            </a:r>
            <a:endParaRPr lang="en-US" sz="4000" b="1" dirty="0">
              <a:solidFill>
                <a:schemeClr val="accent2"/>
              </a:solidFill>
              <a:latin typeface="Raleway Black" panose="020B0A03030101060003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0818DA8D-D01D-42F1-86B8-B8083C818F8C}"/>
              </a:ext>
            </a:extLst>
          </p:cNvPr>
          <p:cNvGrpSpPr/>
          <p:nvPr/>
        </p:nvGrpSpPr>
        <p:grpSpPr>
          <a:xfrm>
            <a:off x="442914" y="1323857"/>
            <a:ext cx="11749086" cy="4918529"/>
            <a:chOff x="442914" y="1468235"/>
            <a:chExt cx="9303802" cy="4918529"/>
          </a:xfrm>
        </p:grpSpPr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47BE1482-DA92-4792-A697-0E0C5632AB8F}"/>
                </a:ext>
              </a:extLst>
            </p:cNvPr>
            <p:cNvSpPr/>
            <p:nvPr/>
          </p:nvSpPr>
          <p:spPr>
            <a:xfrm>
              <a:off x="8348235" y="1776664"/>
              <a:ext cx="1047750" cy="4610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D1A954AD-C103-4568-B435-BA707BB4D986}"/>
                </a:ext>
              </a:extLst>
            </p:cNvPr>
            <p:cNvSpPr/>
            <p:nvPr/>
          </p:nvSpPr>
          <p:spPr>
            <a:xfrm>
              <a:off x="7139513" y="1687764"/>
              <a:ext cx="2256472" cy="704454"/>
            </a:xfrm>
            <a:prstGeom prst="rect">
              <a:avLst/>
            </a:prstGeom>
            <a:solidFill>
              <a:srgbClr val="EB5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Raleway" panose="020B0503030101060003" pitchFamily="34" charset="0"/>
                </a:rPr>
                <a:t>DEDICATED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2B077DB1-E46A-4D8C-9D9F-C051EC7543C7}"/>
                </a:ext>
              </a:extLst>
            </p:cNvPr>
            <p:cNvGrpSpPr/>
            <p:nvPr/>
          </p:nvGrpSpPr>
          <p:grpSpPr>
            <a:xfrm>
              <a:off x="6116035" y="1468235"/>
              <a:ext cx="1190527" cy="4918529"/>
              <a:chOff x="1771650" y="1600200"/>
              <a:chExt cx="1190527" cy="4914900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="" xmlns:a16="http://schemas.microsoft.com/office/drawing/2014/main" id="{173CCF36-D3F5-4D30-8595-CD07C5D809E4}"/>
                  </a:ext>
                </a:extLst>
              </p:cNvPr>
              <p:cNvSpPr/>
              <p:nvPr/>
            </p:nvSpPr>
            <p:spPr>
              <a:xfrm>
                <a:off x="2311608" y="1756114"/>
                <a:ext cx="650569" cy="475898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C1274F4F-E50E-47E0-A3AF-92E088AD2475}"/>
                  </a:ext>
                </a:extLst>
              </p:cNvPr>
              <p:cNvSpPr/>
              <p:nvPr/>
            </p:nvSpPr>
            <p:spPr>
              <a:xfrm>
                <a:off x="1771650" y="1600200"/>
                <a:ext cx="1047750" cy="4914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7DD55C88-1473-439D-9B68-EB0C0F422DF3}"/>
                </a:ext>
              </a:extLst>
            </p:cNvPr>
            <p:cNvSpPr/>
            <p:nvPr/>
          </p:nvSpPr>
          <p:spPr>
            <a:xfrm>
              <a:off x="4907313" y="1687764"/>
              <a:ext cx="2256472" cy="704454"/>
            </a:xfrm>
            <a:prstGeom prst="rect">
              <a:avLst/>
            </a:prstGeom>
            <a:solidFill>
              <a:srgbClr val="EB5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Raleway" panose="020B0503030101060003" pitchFamily="34" charset="0"/>
                </a:rPr>
                <a:t>PART TIME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2355F734-DBEF-4BB6-BE97-17377E628AA1}"/>
                </a:ext>
              </a:extLst>
            </p:cNvPr>
            <p:cNvGrpSpPr/>
            <p:nvPr/>
          </p:nvGrpSpPr>
          <p:grpSpPr>
            <a:xfrm>
              <a:off x="3883836" y="1468235"/>
              <a:ext cx="1190527" cy="4918529"/>
              <a:chOff x="1771650" y="1600200"/>
              <a:chExt cx="1190527" cy="4914900"/>
            </a:xfrm>
          </p:grpSpPr>
          <p:sp>
            <p:nvSpPr>
              <p:cNvPr id="119" name="Rectangle: Rounded Corners 118">
                <a:extLst>
                  <a:ext uri="{FF2B5EF4-FFF2-40B4-BE49-F238E27FC236}">
                    <a16:creationId xmlns="" xmlns:a16="http://schemas.microsoft.com/office/drawing/2014/main" id="{C8EC0881-0770-4189-9F37-A8299E9397F0}"/>
                  </a:ext>
                </a:extLst>
              </p:cNvPr>
              <p:cNvSpPr/>
              <p:nvPr/>
            </p:nvSpPr>
            <p:spPr>
              <a:xfrm>
                <a:off x="2311608" y="1756114"/>
                <a:ext cx="650569" cy="475898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FB44589-54F1-4ACC-BB5D-1B1114101DA1}"/>
                  </a:ext>
                </a:extLst>
              </p:cNvPr>
              <p:cNvSpPr/>
              <p:nvPr/>
            </p:nvSpPr>
            <p:spPr>
              <a:xfrm>
                <a:off x="1771650" y="1600200"/>
                <a:ext cx="1047750" cy="4914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F79A196B-F49C-41A9-B737-CCF3D409CF4F}"/>
                </a:ext>
              </a:extLst>
            </p:cNvPr>
            <p:cNvSpPr/>
            <p:nvPr/>
          </p:nvSpPr>
          <p:spPr>
            <a:xfrm>
              <a:off x="2675114" y="1687764"/>
              <a:ext cx="2256472" cy="704454"/>
            </a:xfrm>
            <a:prstGeom prst="rect">
              <a:avLst/>
            </a:prstGeom>
            <a:solidFill>
              <a:srgbClr val="EB5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Raleway" panose="020B0503030101060003" pitchFamily="34" charset="0"/>
                </a:rPr>
                <a:t>ON DEMAND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FF66F353-3F40-4F28-90AD-0E5D2781DF3C}"/>
                </a:ext>
              </a:extLst>
            </p:cNvPr>
            <p:cNvGrpSpPr/>
            <p:nvPr/>
          </p:nvGrpSpPr>
          <p:grpSpPr>
            <a:xfrm>
              <a:off x="1651637" y="1468235"/>
              <a:ext cx="1190527" cy="4918529"/>
              <a:chOff x="1771650" y="1600200"/>
              <a:chExt cx="1190527" cy="4914900"/>
            </a:xfrm>
          </p:grpSpPr>
          <p:sp>
            <p:nvSpPr>
              <p:cNvPr id="117" name="Rectangle: Rounded Corners 116">
                <a:extLst>
                  <a:ext uri="{FF2B5EF4-FFF2-40B4-BE49-F238E27FC236}">
                    <a16:creationId xmlns="" xmlns:a16="http://schemas.microsoft.com/office/drawing/2014/main" id="{59C73C67-8C5D-4438-AA9E-282BF320D774}"/>
                  </a:ext>
                </a:extLst>
              </p:cNvPr>
              <p:cNvSpPr/>
              <p:nvPr/>
            </p:nvSpPr>
            <p:spPr>
              <a:xfrm>
                <a:off x="2311608" y="1756114"/>
                <a:ext cx="650569" cy="475898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1D2E6E4-B503-4C31-A5C9-D35A1E1D7170}"/>
                  </a:ext>
                </a:extLst>
              </p:cNvPr>
              <p:cNvSpPr/>
              <p:nvPr/>
            </p:nvSpPr>
            <p:spPr>
              <a:xfrm>
                <a:off x="1771650" y="1600200"/>
                <a:ext cx="1047750" cy="4914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B755BAC6-EE9F-448D-84AE-BD9DB55BF8E4}"/>
                </a:ext>
              </a:extLst>
            </p:cNvPr>
            <p:cNvSpPr/>
            <p:nvPr/>
          </p:nvSpPr>
          <p:spPr>
            <a:xfrm>
              <a:off x="442914" y="1687764"/>
              <a:ext cx="2256472" cy="704454"/>
            </a:xfrm>
            <a:prstGeom prst="rect">
              <a:avLst/>
            </a:prstGeom>
            <a:solidFill>
              <a:srgbClr val="EB5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Raleway" panose="020B0503030101060003" pitchFamily="34" charset="0"/>
                </a:rPr>
                <a:t>ENGAGEMENT TYPE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="" xmlns:a16="http://schemas.microsoft.com/office/drawing/2014/main" id="{18379E21-BCBA-4659-90F0-01AB7854711E}"/>
                </a:ext>
              </a:extLst>
            </p:cNvPr>
            <p:cNvGrpSpPr/>
            <p:nvPr/>
          </p:nvGrpSpPr>
          <p:grpSpPr>
            <a:xfrm>
              <a:off x="625145" y="3217778"/>
              <a:ext cx="9121571" cy="21276"/>
              <a:chOff x="625145" y="3186381"/>
              <a:chExt cx="9121571" cy="21276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="" xmlns:a16="http://schemas.microsoft.com/office/drawing/2014/main" id="{EFB87F74-BE01-4996-A921-92190C7634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5145" y="3186381"/>
                <a:ext cx="9121571" cy="21276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="" xmlns:a16="http://schemas.microsoft.com/office/drawing/2014/main" id="{2ABA0F2E-3108-425B-8FAE-7F73E07B0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7345" y="3207657"/>
                <a:ext cx="189201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="" xmlns:a16="http://schemas.microsoft.com/office/drawing/2014/main" id="{6D677DCF-DDFE-48E5-807E-DC3D178593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9544" y="3207657"/>
                <a:ext cx="189201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="" xmlns:a16="http://schemas.microsoft.com/office/drawing/2014/main" id="{CE115F10-19EF-4790-80C5-BD272D051A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1744" y="3207657"/>
                <a:ext cx="189201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Rounded Rectangle 587">
              <a:extLst>
                <a:ext uri="{FF2B5EF4-FFF2-40B4-BE49-F238E27FC236}">
                  <a16:creationId xmlns="" xmlns:a16="http://schemas.microsoft.com/office/drawing/2014/main" id="{698BDC8F-D9C1-4893-8281-C0742083A243}"/>
                </a:ext>
              </a:extLst>
            </p:cNvPr>
            <p:cNvSpPr/>
            <p:nvPr/>
          </p:nvSpPr>
          <p:spPr>
            <a:xfrm>
              <a:off x="771374" y="2661747"/>
              <a:ext cx="144460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Raleway" panose="020B0503030101060003" pitchFamily="34" charset="0"/>
                </a:rPr>
                <a:t>Duration</a:t>
              </a:r>
            </a:p>
          </p:txBody>
        </p:sp>
        <p:sp>
          <p:nvSpPr>
            <p:cNvPr id="92" name="Rounded Rectangle 587">
              <a:extLst>
                <a:ext uri="{FF2B5EF4-FFF2-40B4-BE49-F238E27FC236}">
                  <a16:creationId xmlns="" xmlns:a16="http://schemas.microsoft.com/office/drawing/2014/main" id="{13143B7F-A049-4D4A-8549-FA97A0F184C8}"/>
                </a:ext>
              </a:extLst>
            </p:cNvPr>
            <p:cNvSpPr/>
            <p:nvPr/>
          </p:nvSpPr>
          <p:spPr>
            <a:xfrm>
              <a:off x="771374" y="3354696"/>
              <a:ext cx="1444608" cy="6155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Raleway" panose="020B0503030101060003" pitchFamily="34" charset="0"/>
                </a:rPr>
                <a:t>Hiring Period(min)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A659A6F4-C449-4CD3-A30B-F2444B17578B}"/>
                </a:ext>
              </a:extLst>
            </p:cNvPr>
            <p:cNvGrpSpPr/>
            <p:nvPr/>
          </p:nvGrpSpPr>
          <p:grpSpPr>
            <a:xfrm>
              <a:off x="625145" y="4085891"/>
              <a:ext cx="9121571" cy="20887"/>
              <a:chOff x="625145" y="3207657"/>
              <a:chExt cx="9121571" cy="20887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="" xmlns:a16="http://schemas.microsoft.com/office/drawing/2014/main" id="{7F6FF232-3A39-44C7-8654-052D635605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5145" y="3207658"/>
                <a:ext cx="9121571" cy="20886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="" xmlns:a16="http://schemas.microsoft.com/office/drawing/2014/main" id="{41B58334-E3A1-40A7-A696-BE4760F0AE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7345" y="3207657"/>
                <a:ext cx="189201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="" xmlns:a16="http://schemas.microsoft.com/office/drawing/2014/main" id="{BAB2B300-F8B7-4E3C-867E-AB058C8A4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9544" y="3207657"/>
                <a:ext cx="189201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="" xmlns:a16="http://schemas.microsoft.com/office/drawing/2014/main" id="{9F196533-08EF-4D00-9CEF-D7735ED095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1744" y="3207657"/>
                <a:ext cx="189201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Rounded Rectangle 587">
              <a:extLst>
                <a:ext uri="{FF2B5EF4-FFF2-40B4-BE49-F238E27FC236}">
                  <a16:creationId xmlns="" xmlns:a16="http://schemas.microsoft.com/office/drawing/2014/main" id="{01D67680-2C4E-4DE6-8136-08CE0774C690}"/>
                </a:ext>
              </a:extLst>
            </p:cNvPr>
            <p:cNvSpPr/>
            <p:nvPr/>
          </p:nvSpPr>
          <p:spPr>
            <a:xfrm>
              <a:off x="682306" y="4355421"/>
              <a:ext cx="1622744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Raleway" panose="020B0503030101060003" pitchFamily="34" charset="0"/>
                </a:rPr>
                <a:t>Communication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5A9961FD-4EE3-487E-B859-DF88B78DDCB9}"/>
                </a:ext>
              </a:extLst>
            </p:cNvPr>
            <p:cNvGrpSpPr/>
            <p:nvPr/>
          </p:nvGrpSpPr>
          <p:grpSpPr>
            <a:xfrm>
              <a:off x="625145" y="4932278"/>
              <a:ext cx="8990833" cy="450"/>
              <a:chOff x="625145" y="3207207"/>
              <a:chExt cx="8990833" cy="450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="" xmlns:a16="http://schemas.microsoft.com/office/drawing/2014/main" id="{66BC5EFF-FC2C-4B1D-90EA-FCBF5E03D1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5145" y="3207207"/>
                <a:ext cx="8990833" cy="45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="" xmlns:a16="http://schemas.microsoft.com/office/drawing/2014/main" id="{7FF04719-1D35-4FBE-883F-638135C1C6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7345" y="3207657"/>
                <a:ext cx="189201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="" xmlns:a16="http://schemas.microsoft.com/office/drawing/2014/main" id="{8A11C358-88B6-4F8A-AF0D-1E022E3A47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89544" y="3207657"/>
                <a:ext cx="189201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="" xmlns:a16="http://schemas.microsoft.com/office/drawing/2014/main" id="{1A7E62A5-7CD4-4350-AAB4-5068E33BC1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21744" y="3207657"/>
                <a:ext cx="1892010" cy="0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Rounded Rectangle 587">
              <a:extLst>
                <a:ext uri="{FF2B5EF4-FFF2-40B4-BE49-F238E27FC236}">
                  <a16:creationId xmlns="" xmlns:a16="http://schemas.microsoft.com/office/drawing/2014/main" id="{1C201555-716C-4994-A01E-29A84707AF72}"/>
                </a:ext>
              </a:extLst>
            </p:cNvPr>
            <p:cNvSpPr/>
            <p:nvPr/>
          </p:nvSpPr>
          <p:spPr>
            <a:xfrm>
              <a:off x="771374" y="5048373"/>
              <a:ext cx="1444608" cy="6155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Raleway" panose="020B0503030101060003" pitchFamily="34" charset="0"/>
                </a:rPr>
                <a:t>Project Trackers</a:t>
              </a:r>
            </a:p>
          </p:txBody>
        </p:sp>
        <p:sp>
          <p:nvSpPr>
            <p:cNvPr id="97" name="Rounded Rectangle 587">
              <a:extLst>
                <a:ext uri="{FF2B5EF4-FFF2-40B4-BE49-F238E27FC236}">
                  <a16:creationId xmlns="" xmlns:a16="http://schemas.microsoft.com/office/drawing/2014/main" id="{3CAD462F-EF43-4451-9A4F-BF98FE4EA5F6}"/>
                </a:ext>
              </a:extLst>
            </p:cNvPr>
            <p:cNvSpPr/>
            <p:nvPr/>
          </p:nvSpPr>
          <p:spPr>
            <a:xfrm>
              <a:off x="3076737" y="2677136"/>
              <a:ext cx="144460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Raleway" panose="020B0503030101060003" pitchFamily="34" charset="0"/>
                </a:rPr>
                <a:t>Hourly</a:t>
              </a:r>
              <a:endParaRPr lang="en-GB" sz="1200" dirty="0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98" name="Rounded Rectangle 587">
              <a:extLst>
                <a:ext uri="{FF2B5EF4-FFF2-40B4-BE49-F238E27FC236}">
                  <a16:creationId xmlns="" xmlns:a16="http://schemas.microsoft.com/office/drawing/2014/main" id="{82989336-D1CB-48D7-AF53-BE28DC6303EC}"/>
                </a:ext>
              </a:extLst>
            </p:cNvPr>
            <p:cNvSpPr/>
            <p:nvPr/>
          </p:nvSpPr>
          <p:spPr>
            <a:xfrm>
              <a:off x="3076737" y="3523973"/>
              <a:ext cx="144460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Raleway" panose="020B0503030101060003" pitchFamily="34" charset="0"/>
                </a:rPr>
                <a:t>40 Hours</a:t>
              </a:r>
              <a:endParaRPr lang="en-GB" sz="1200" dirty="0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99" name="Rounded Rectangle 587">
              <a:extLst>
                <a:ext uri="{FF2B5EF4-FFF2-40B4-BE49-F238E27FC236}">
                  <a16:creationId xmlns="" xmlns:a16="http://schemas.microsoft.com/office/drawing/2014/main" id="{9CF84F5E-2DEB-43AA-8A27-F59A8D20344A}"/>
                </a:ext>
              </a:extLst>
            </p:cNvPr>
            <p:cNvSpPr/>
            <p:nvPr/>
          </p:nvSpPr>
          <p:spPr>
            <a:xfrm>
              <a:off x="2822309" y="5005964"/>
              <a:ext cx="1953464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Raleway" panose="020B0503030101060003" pitchFamily="34" charset="0"/>
                </a:rPr>
                <a:t>Trello, Confluence, Daily Reports, Basecamp, Jira, Redmine, etc.</a:t>
              </a:r>
              <a:endParaRPr lang="en-GB" sz="1200" dirty="0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00" name="Rounded Rectangle 587">
              <a:extLst>
                <a:ext uri="{FF2B5EF4-FFF2-40B4-BE49-F238E27FC236}">
                  <a16:creationId xmlns="" xmlns:a16="http://schemas.microsoft.com/office/drawing/2014/main" id="{89F10F81-F929-403B-97FF-9AA9FF816578}"/>
                </a:ext>
              </a:extLst>
            </p:cNvPr>
            <p:cNvSpPr/>
            <p:nvPr/>
          </p:nvSpPr>
          <p:spPr>
            <a:xfrm>
              <a:off x="5308855" y="2677136"/>
              <a:ext cx="144460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Raleway" panose="020B0503030101060003" pitchFamily="34" charset="0"/>
                </a:rPr>
                <a:t>4 Hours/day</a:t>
              </a:r>
              <a:endParaRPr lang="en-GB" sz="1200" dirty="0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01" name="Rounded Rectangle 587">
              <a:extLst>
                <a:ext uri="{FF2B5EF4-FFF2-40B4-BE49-F238E27FC236}">
                  <a16:creationId xmlns="" xmlns:a16="http://schemas.microsoft.com/office/drawing/2014/main" id="{611F67FA-9CC3-4730-8B09-31DC35ACBA1F}"/>
                </a:ext>
              </a:extLst>
            </p:cNvPr>
            <p:cNvSpPr/>
            <p:nvPr/>
          </p:nvSpPr>
          <p:spPr>
            <a:xfrm>
              <a:off x="5308855" y="3523973"/>
              <a:ext cx="144460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Raleway" panose="020B0503030101060003" pitchFamily="34" charset="0"/>
                </a:rPr>
                <a:t>80 Hours</a:t>
              </a:r>
              <a:endParaRPr lang="en-GB" sz="1200" dirty="0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02" name="Rounded Rectangle 587">
              <a:extLst>
                <a:ext uri="{FF2B5EF4-FFF2-40B4-BE49-F238E27FC236}">
                  <a16:creationId xmlns="" xmlns:a16="http://schemas.microsoft.com/office/drawing/2014/main" id="{AFDAA5C1-7D35-4D7B-ACF4-BB14823B39A4}"/>
                </a:ext>
              </a:extLst>
            </p:cNvPr>
            <p:cNvSpPr/>
            <p:nvPr/>
          </p:nvSpPr>
          <p:spPr>
            <a:xfrm>
              <a:off x="5308855" y="4232311"/>
              <a:ext cx="1444608" cy="553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Raleway" panose="020B0503030101060003" pitchFamily="34" charset="0"/>
                </a:rPr>
                <a:t>Zoom, Slack, Skype, Email</a:t>
              </a:r>
              <a:endParaRPr lang="en-GB" sz="1200" dirty="0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03" name="Rounded Rectangle 587">
              <a:extLst>
                <a:ext uri="{FF2B5EF4-FFF2-40B4-BE49-F238E27FC236}">
                  <a16:creationId xmlns="" xmlns:a16="http://schemas.microsoft.com/office/drawing/2014/main" id="{B5FE2209-74E1-428F-B123-193848656F34}"/>
                </a:ext>
              </a:extLst>
            </p:cNvPr>
            <p:cNvSpPr/>
            <p:nvPr/>
          </p:nvSpPr>
          <p:spPr>
            <a:xfrm>
              <a:off x="7571788" y="2677136"/>
              <a:ext cx="144460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Raleway" panose="020B0503030101060003" pitchFamily="34" charset="0"/>
                </a:rPr>
                <a:t>8 Hours/day</a:t>
              </a:r>
              <a:endParaRPr lang="en-GB" sz="1200" dirty="0">
                <a:solidFill>
                  <a:schemeClr val="tx1"/>
                </a:solidFill>
                <a:latin typeface="Raleway" panose="020B0503030101060003" pitchFamily="34" charset="0"/>
              </a:endParaRPr>
            </a:p>
          </p:txBody>
        </p:sp>
        <p:sp>
          <p:nvSpPr>
            <p:cNvPr id="104" name="Rounded Rectangle 587">
              <a:extLst>
                <a:ext uri="{FF2B5EF4-FFF2-40B4-BE49-F238E27FC236}">
                  <a16:creationId xmlns="" xmlns:a16="http://schemas.microsoft.com/office/drawing/2014/main" id="{91262E75-EADC-4949-B967-9BB0AEED87C7}"/>
                </a:ext>
              </a:extLst>
            </p:cNvPr>
            <p:cNvSpPr/>
            <p:nvPr/>
          </p:nvSpPr>
          <p:spPr>
            <a:xfrm>
              <a:off x="7571788" y="3523973"/>
              <a:ext cx="1444608" cy="2769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Raleway" panose="020B0503030101060003" pitchFamily="34" charset="0"/>
                </a:rPr>
                <a:t>160 Hours</a:t>
              </a:r>
            </a:p>
          </p:txBody>
        </p:sp>
      </p:grpSp>
      <p:pic>
        <p:nvPicPr>
          <p:cNvPr id="46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7480" y="131639"/>
            <a:ext cx="1704755" cy="4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32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23159" y="-1"/>
            <a:ext cx="7299961" cy="70160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26080" y="290557"/>
            <a:ext cx="6355080" cy="633884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Dia7-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0863" y="388127"/>
            <a:ext cx="6135702" cy="6135702"/>
          </a:xfrm>
          <a:prstGeom prst="rect">
            <a:avLst/>
          </a:prstGeom>
        </p:spPr>
      </p:pic>
      <p:pic>
        <p:nvPicPr>
          <p:cNvPr id="6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73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CA4378-21CC-49FE-B1BC-190E490CD388}"/>
              </a:ext>
            </a:extLst>
          </p:cNvPr>
          <p:cNvSpPr txBox="1"/>
          <p:nvPr/>
        </p:nvSpPr>
        <p:spPr>
          <a:xfrm>
            <a:off x="442913" y="429716"/>
            <a:ext cx="11306175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a-DK" sz="4000" b="1" dirty="0">
                <a:solidFill>
                  <a:schemeClr val="accent2"/>
                </a:solidFill>
                <a:latin typeface="Raleway Black"/>
              </a:rPr>
              <a:t>Our Team</a:t>
            </a:r>
          </a:p>
        </p:txBody>
      </p:sp>
      <p:cxnSp>
        <p:nvCxnSpPr>
          <p:cNvPr id="216" name="Straight Arrow Connector 215">
            <a:extLst>
              <a:ext uri="{FF2B5EF4-FFF2-40B4-BE49-F238E27FC236}">
                <a16:creationId xmlns="" xmlns:a16="http://schemas.microsoft.com/office/drawing/2014/main" id="{DC421DA5-0938-41D8-BB5B-AB863E74A13F}"/>
              </a:ext>
            </a:extLst>
          </p:cNvPr>
          <p:cNvCxnSpPr>
            <a:stCxn id="221" idx="3"/>
            <a:endCxn id="226" idx="1"/>
          </p:cNvCxnSpPr>
          <p:nvPr/>
        </p:nvCxnSpPr>
        <p:spPr>
          <a:xfrm>
            <a:off x="3522227" y="2324819"/>
            <a:ext cx="10595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="" xmlns:a16="http://schemas.microsoft.com/office/drawing/2014/main" id="{2FC9762D-AD17-42B0-9DFF-48CC07662D1A}"/>
              </a:ext>
            </a:extLst>
          </p:cNvPr>
          <p:cNvCxnSpPr>
            <a:cxnSpLocks/>
            <a:stCxn id="226" idx="3"/>
            <a:endCxn id="231" idx="1"/>
          </p:cNvCxnSpPr>
          <p:nvPr/>
        </p:nvCxnSpPr>
        <p:spPr>
          <a:xfrm>
            <a:off x="7635658" y="2324819"/>
            <a:ext cx="10595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="" xmlns:a16="http://schemas.microsoft.com/office/drawing/2014/main" id="{6D190A45-A637-4C07-A2C0-767E3B9CE3B4}"/>
              </a:ext>
            </a:extLst>
          </p:cNvPr>
          <p:cNvGrpSpPr/>
          <p:nvPr/>
        </p:nvGrpSpPr>
        <p:grpSpPr>
          <a:xfrm>
            <a:off x="468384" y="1408447"/>
            <a:ext cx="3053843" cy="1320517"/>
            <a:chOff x="723341" y="1376363"/>
            <a:chExt cx="3053843" cy="132051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19" name="Group 218">
              <a:extLst>
                <a:ext uri="{FF2B5EF4-FFF2-40B4-BE49-F238E27FC236}">
                  <a16:creationId xmlns="" xmlns:a16="http://schemas.microsoft.com/office/drawing/2014/main" id="{27BB8D21-F68C-409B-8156-4AFA5068C5AA}"/>
                </a:ext>
              </a:extLst>
            </p:cNvPr>
            <p:cNvGrpSpPr/>
            <p:nvPr/>
          </p:nvGrpSpPr>
          <p:grpSpPr>
            <a:xfrm>
              <a:off x="723341" y="1376363"/>
              <a:ext cx="3053843" cy="1320517"/>
              <a:chOff x="-23795" y="1706115"/>
              <a:chExt cx="2944659" cy="1273305"/>
            </a:xfrm>
          </p:grpSpPr>
          <p:sp>
            <p:nvSpPr>
              <p:cNvPr id="221" name="Rounded Rectangle 272">
                <a:extLst>
                  <a:ext uri="{FF2B5EF4-FFF2-40B4-BE49-F238E27FC236}">
                    <a16:creationId xmlns="" xmlns:a16="http://schemas.microsoft.com/office/drawing/2014/main" id="{E12AF9A2-B5B5-400C-A95C-50079599A118}"/>
                  </a:ext>
                </a:extLst>
              </p:cNvPr>
              <p:cNvSpPr/>
              <p:nvPr/>
            </p:nvSpPr>
            <p:spPr>
              <a:xfrm>
                <a:off x="-23795" y="2200028"/>
                <a:ext cx="2944659" cy="779392"/>
              </a:xfrm>
              <a:prstGeom prst="roundRect">
                <a:avLst>
                  <a:gd name="adj" fmla="val 8523"/>
                </a:avLst>
              </a:prstGeom>
              <a:solidFill>
                <a:srgbClr val="EB5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5760" rIns="0" bIns="0" rtlCol="0" anchor="t" anchorCtr="0"/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Raleway Black"/>
                  </a:rPr>
                  <a:t>Project Manager</a:t>
                </a: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="" xmlns:a16="http://schemas.microsoft.com/office/drawing/2014/main" id="{815D5067-7F8A-4B99-8107-26BD74627F79}"/>
                  </a:ext>
                </a:extLst>
              </p:cNvPr>
              <p:cNvSpPr/>
              <p:nvPr/>
            </p:nvSpPr>
            <p:spPr>
              <a:xfrm>
                <a:off x="1030168" y="1706115"/>
                <a:ext cx="836732" cy="83673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EB5525"/>
                </a:solidFill>
              </a:ln>
              <a:effectLst>
                <a:outerShdw blurRad="101600" dist="38100" dir="5400000" sx="97000" sy="97000" algn="t" rotWithShape="0">
                  <a:prstClr val="black">
                    <a:alpha val="4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aleway Black"/>
                </a:endParaRPr>
              </a:p>
            </p:txBody>
          </p:sp>
        </p:grpSp>
        <p:pic>
          <p:nvPicPr>
            <p:cNvPr id="220" name="Graphic 219">
              <a:extLst>
                <a:ext uri="{FF2B5EF4-FFF2-40B4-BE49-F238E27FC236}">
                  <a16:creationId xmlns="" xmlns:a16="http://schemas.microsoft.com/office/drawing/2014/main" id="{B2308CF2-37E8-4D60-93E9-80A0AB56B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17527" y="1547352"/>
              <a:ext cx="451986" cy="451986"/>
            </a:xfrm>
            <a:prstGeom prst="rect">
              <a:avLst/>
            </a:prstGeom>
          </p:spPr>
        </p:pic>
      </p:grpSp>
      <p:grpSp>
        <p:nvGrpSpPr>
          <p:cNvPr id="223" name="Group 222">
            <a:extLst>
              <a:ext uri="{FF2B5EF4-FFF2-40B4-BE49-F238E27FC236}">
                <a16:creationId xmlns="" xmlns:a16="http://schemas.microsoft.com/office/drawing/2014/main" id="{43843C3C-670D-461B-9DED-2D58D24D70C4}"/>
              </a:ext>
            </a:extLst>
          </p:cNvPr>
          <p:cNvGrpSpPr/>
          <p:nvPr/>
        </p:nvGrpSpPr>
        <p:grpSpPr>
          <a:xfrm>
            <a:off x="4581815" y="1408447"/>
            <a:ext cx="3053843" cy="1320517"/>
            <a:chOff x="4068749" y="1376363"/>
            <a:chExt cx="3053843" cy="132051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333D7570-B381-4A8E-88C6-0427B0B2174D}"/>
                </a:ext>
              </a:extLst>
            </p:cNvPr>
            <p:cNvGrpSpPr/>
            <p:nvPr/>
          </p:nvGrpSpPr>
          <p:grpSpPr>
            <a:xfrm>
              <a:off x="4068749" y="1376363"/>
              <a:ext cx="3053843" cy="1320517"/>
              <a:chOff x="-23795" y="1706115"/>
              <a:chExt cx="2944659" cy="1273305"/>
            </a:xfrm>
          </p:grpSpPr>
          <p:sp>
            <p:nvSpPr>
              <p:cNvPr id="226" name="Rounded Rectangle 272">
                <a:extLst>
                  <a:ext uri="{FF2B5EF4-FFF2-40B4-BE49-F238E27FC236}">
                    <a16:creationId xmlns="" xmlns:a16="http://schemas.microsoft.com/office/drawing/2014/main" id="{3E079922-4153-420D-ADEA-4ED881B063C2}"/>
                  </a:ext>
                </a:extLst>
              </p:cNvPr>
              <p:cNvSpPr/>
              <p:nvPr/>
            </p:nvSpPr>
            <p:spPr>
              <a:xfrm>
                <a:off x="-23795" y="2200028"/>
                <a:ext cx="2944659" cy="779392"/>
              </a:xfrm>
              <a:prstGeom prst="roundRect">
                <a:avLst>
                  <a:gd name="adj" fmla="val 8523"/>
                </a:avLst>
              </a:prstGeom>
              <a:solidFill>
                <a:srgbClr val="EB5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5760" rIns="0" bIns="0" rtlCol="0" anchor="t" anchorCtr="0"/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Raleway Black"/>
                  </a:rPr>
                  <a:t>QA Lead</a:t>
                </a: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="" xmlns:a16="http://schemas.microsoft.com/office/drawing/2014/main" id="{F844F304-7887-46C3-93CD-02285DD2DDDA}"/>
                  </a:ext>
                </a:extLst>
              </p:cNvPr>
              <p:cNvSpPr/>
              <p:nvPr/>
            </p:nvSpPr>
            <p:spPr>
              <a:xfrm>
                <a:off x="1030168" y="1706115"/>
                <a:ext cx="836732" cy="83673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EB5525"/>
                </a:solidFill>
              </a:ln>
              <a:effectLst>
                <a:outerShdw blurRad="101600" dist="38100" dir="5400000" sx="97000" sy="97000" algn="t" rotWithShape="0">
                  <a:prstClr val="black">
                    <a:alpha val="4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aleway Black"/>
                </a:endParaRPr>
              </a:p>
            </p:txBody>
          </p:sp>
        </p:grpSp>
        <p:pic>
          <p:nvPicPr>
            <p:cNvPr id="225" name="Graphic 224">
              <a:extLst>
                <a:ext uri="{FF2B5EF4-FFF2-40B4-BE49-F238E27FC236}">
                  <a16:creationId xmlns="" xmlns:a16="http://schemas.microsoft.com/office/drawing/2014/main" id="{6275C855-626C-44F9-A80E-DD4EFFE48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94385" y="1572060"/>
              <a:ext cx="402572" cy="402572"/>
            </a:xfrm>
            <a:prstGeom prst="rect">
              <a:avLst/>
            </a:prstGeom>
          </p:spPr>
        </p:pic>
      </p:grpSp>
      <p:grpSp>
        <p:nvGrpSpPr>
          <p:cNvPr id="228" name="Group 227">
            <a:extLst>
              <a:ext uri="{FF2B5EF4-FFF2-40B4-BE49-F238E27FC236}">
                <a16:creationId xmlns="" xmlns:a16="http://schemas.microsoft.com/office/drawing/2014/main" id="{DFD4A765-5335-4450-96C9-E4F0C15737C1}"/>
              </a:ext>
            </a:extLst>
          </p:cNvPr>
          <p:cNvGrpSpPr/>
          <p:nvPr/>
        </p:nvGrpSpPr>
        <p:grpSpPr>
          <a:xfrm>
            <a:off x="8695245" y="1408447"/>
            <a:ext cx="3053843" cy="1320517"/>
            <a:chOff x="7414157" y="1376363"/>
            <a:chExt cx="3053843" cy="132051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29" name="Group 228">
              <a:extLst>
                <a:ext uri="{FF2B5EF4-FFF2-40B4-BE49-F238E27FC236}">
                  <a16:creationId xmlns="" xmlns:a16="http://schemas.microsoft.com/office/drawing/2014/main" id="{331A34A5-4462-44E0-A856-8819C5685634}"/>
                </a:ext>
              </a:extLst>
            </p:cNvPr>
            <p:cNvGrpSpPr/>
            <p:nvPr/>
          </p:nvGrpSpPr>
          <p:grpSpPr>
            <a:xfrm>
              <a:off x="7414157" y="1376363"/>
              <a:ext cx="3053843" cy="1320517"/>
              <a:chOff x="-23795" y="1706115"/>
              <a:chExt cx="2944659" cy="1273305"/>
            </a:xfrm>
          </p:grpSpPr>
          <p:sp>
            <p:nvSpPr>
              <p:cNvPr id="231" name="Rounded Rectangle 272">
                <a:extLst>
                  <a:ext uri="{FF2B5EF4-FFF2-40B4-BE49-F238E27FC236}">
                    <a16:creationId xmlns="" xmlns:a16="http://schemas.microsoft.com/office/drawing/2014/main" id="{F4607BC9-827E-45F9-BC1C-0FDB19B47125}"/>
                  </a:ext>
                </a:extLst>
              </p:cNvPr>
              <p:cNvSpPr/>
              <p:nvPr/>
            </p:nvSpPr>
            <p:spPr>
              <a:xfrm>
                <a:off x="-23795" y="2200028"/>
                <a:ext cx="2944659" cy="779392"/>
              </a:xfrm>
              <a:prstGeom prst="roundRect">
                <a:avLst>
                  <a:gd name="adj" fmla="val 8523"/>
                </a:avLst>
              </a:prstGeom>
              <a:solidFill>
                <a:srgbClr val="EB55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5760" rIns="0" bIns="0" rtlCol="0" anchor="t" anchorCtr="0"/>
              <a:lstStyle/>
              <a:p>
                <a:pPr algn="ctr"/>
                <a:r>
                  <a:rPr lang="en-GB" sz="1600" b="1" dirty="0">
                    <a:solidFill>
                      <a:schemeClr val="bg1"/>
                    </a:solidFill>
                    <a:latin typeface="Raleway Black"/>
                  </a:rPr>
                  <a:t>Test Lead</a:t>
                </a: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="" xmlns:a16="http://schemas.microsoft.com/office/drawing/2014/main" id="{F915F1BF-7758-4B4E-A7F4-8279157D5E0E}"/>
                  </a:ext>
                </a:extLst>
              </p:cNvPr>
              <p:cNvSpPr/>
              <p:nvPr/>
            </p:nvSpPr>
            <p:spPr>
              <a:xfrm>
                <a:off x="1030168" y="1706115"/>
                <a:ext cx="836732" cy="836732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rgbClr val="EB5525"/>
                </a:solidFill>
              </a:ln>
              <a:effectLst>
                <a:outerShdw blurRad="101600" dist="38100" dir="5400000" sx="97000" sy="97000" algn="t" rotWithShape="0">
                  <a:prstClr val="black">
                    <a:alpha val="4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Raleway Black"/>
                </a:endParaRPr>
              </a:p>
            </p:txBody>
          </p:sp>
        </p:grpSp>
        <p:pic>
          <p:nvPicPr>
            <p:cNvPr id="230" name="Graphic 229">
              <a:extLst>
                <a:ext uri="{FF2B5EF4-FFF2-40B4-BE49-F238E27FC236}">
                  <a16:creationId xmlns="" xmlns:a16="http://schemas.microsoft.com/office/drawing/2014/main" id="{433C8A36-4191-4B05-8452-BE7791778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64373" y="1622825"/>
              <a:ext cx="364955" cy="364955"/>
            </a:xfrm>
            <a:prstGeom prst="rect">
              <a:avLst/>
            </a:prstGeom>
          </p:spPr>
        </p:pic>
      </p:grpSp>
      <p:sp>
        <p:nvSpPr>
          <p:cNvPr id="234" name="Rounded Rectangle 272">
            <a:extLst>
              <a:ext uri="{FF2B5EF4-FFF2-40B4-BE49-F238E27FC236}">
                <a16:creationId xmlns="" xmlns:a16="http://schemas.microsoft.com/office/drawing/2014/main" id="{C90F94D7-54C1-4160-9AED-C023EE07B1FD}"/>
              </a:ext>
            </a:extLst>
          </p:cNvPr>
          <p:cNvSpPr/>
          <p:nvPr/>
        </p:nvSpPr>
        <p:spPr>
          <a:xfrm>
            <a:off x="470392" y="3928481"/>
            <a:ext cx="2085816" cy="829144"/>
          </a:xfrm>
          <a:prstGeom prst="roundRect">
            <a:avLst>
              <a:gd name="adj" fmla="val 8523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4320" rIns="0" bIns="0" rtlCol="0" anchor="t" anchorCtr="0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Raleway Black"/>
              </a:rPr>
              <a:t>Usability </a:t>
            </a:r>
            <a:br>
              <a:rPr lang="en-GB" sz="1400" b="1" dirty="0">
                <a:solidFill>
                  <a:schemeClr val="bg1"/>
                </a:solidFill>
                <a:latin typeface="Raleway Black"/>
              </a:rPr>
            </a:br>
            <a:r>
              <a:rPr lang="en-GB" sz="1400" b="1" dirty="0">
                <a:solidFill>
                  <a:schemeClr val="bg1"/>
                </a:solidFill>
                <a:latin typeface="Raleway Black"/>
              </a:rPr>
              <a:t>Tester</a:t>
            </a:r>
          </a:p>
        </p:txBody>
      </p:sp>
      <p:sp>
        <p:nvSpPr>
          <p:cNvPr id="235" name="Oval 234">
            <a:extLst>
              <a:ext uri="{FF2B5EF4-FFF2-40B4-BE49-F238E27FC236}">
                <a16:creationId xmlns="" xmlns:a16="http://schemas.microsoft.com/office/drawing/2014/main" id="{D55C3BA9-91A5-49FE-B993-E18A0C883EF4}"/>
              </a:ext>
            </a:extLst>
          </p:cNvPr>
          <p:cNvSpPr/>
          <p:nvPr/>
        </p:nvSpPr>
        <p:spPr>
          <a:xfrm>
            <a:off x="1118866" y="3396429"/>
            <a:ext cx="788869" cy="788869"/>
          </a:xfrm>
          <a:prstGeom prst="ellipse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aleway Black"/>
            </a:endParaRPr>
          </a:p>
        </p:txBody>
      </p:sp>
      <p:grpSp>
        <p:nvGrpSpPr>
          <p:cNvPr id="236" name="Group 235">
            <a:extLst>
              <a:ext uri="{FF2B5EF4-FFF2-40B4-BE49-F238E27FC236}">
                <a16:creationId xmlns="" xmlns:a16="http://schemas.microsoft.com/office/drawing/2014/main" id="{1204BF20-501B-478C-85EE-FCBE5C1EFA5A}"/>
              </a:ext>
            </a:extLst>
          </p:cNvPr>
          <p:cNvGrpSpPr/>
          <p:nvPr/>
        </p:nvGrpSpPr>
        <p:grpSpPr>
          <a:xfrm>
            <a:off x="470392" y="5125177"/>
            <a:ext cx="981725" cy="1104020"/>
            <a:chOff x="761682" y="1706116"/>
            <a:chExt cx="1373705" cy="15448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6" name="Rounded Rectangle 272">
              <a:extLst>
                <a:ext uri="{FF2B5EF4-FFF2-40B4-BE49-F238E27FC236}">
                  <a16:creationId xmlns="" xmlns:a16="http://schemas.microsoft.com/office/drawing/2014/main" id="{78977E76-398B-4E0C-AA6B-6CDDD891E47C}"/>
                </a:ext>
              </a:extLst>
            </p:cNvPr>
            <p:cNvSpPr/>
            <p:nvPr/>
          </p:nvSpPr>
          <p:spPr>
            <a:xfrm>
              <a:off x="761682" y="2200028"/>
              <a:ext cx="1373705" cy="105091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365760" rIns="0" bIns="0" rtlCol="0" anchor="t" anchorCtr="0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Raleway Black"/>
                </a:rPr>
                <a:t>Tester</a:t>
              </a:r>
            </a:p>
          </p:txBody>
        </p:sp>
        <p:sp>
          <p:nvSpPr>
            <p:cNvPr id="247" name="Oval 246">
              <a:extLst>
                <a:ext uri="{FF2B5EF4-FFF2-40B4-BE49-F238E27FC236}">
                  <a16:creationId xmlns="" xmlns:a16="http://schemas.microsoft.com/office/drawing/2014/main" id="{4A6AEEBB-F975-426C-B680-7DE445101FD2}"/>
                </a:ext>
              </a:extLst>
            </p:cNvPr>
            <p:cNvSpPr/>
            <p:nvPr/>
          </p:nvSpPr>
          <p:spPr>
            <a:xfrm>
              <a:off x="1030168" y="1706116"/>
              <a:ext cx="836732" cy="836732"/>
            </a:xfrm>
            <a:prstGeom prst="ellipse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Raleway Black"/>
              </a:endParaRP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="" xmlns:a16="http://schemas.microsoft.com/office/drawing/2014/main" id="{4F381FA3-6DE4-4B98-86C8-F269F7F78722}"/>
              </a:ext>
            </a:extLst>
          </p:cNvPr>
          <p:cNvGrpSpPr/>
          <p:nvPr/>
        </p:nvGrpSpPr>
        <p:grpSpPr>
          <a:xfrm>
            <a:off x="1574484" y="5125177"/>
            <a:ext cx="981725" cy="1104020"/>
            <a:chOff x="761682" y="1706116"/>
            <a:chExt cx="1373705" cy="15448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4" name="Rounded Rectangle 272">
              <a:extLst>
                <a:ext uri="{FF2B5EF4-FFF2-40B4-BE49-F238E27FC236}">
                  <a16:creationId xmlns="" xmlns:a16="http://schemas.microsoft.com/office/drawing/2014/main" id="{10B96218-0780-4660-B4CC-7440B94A9931}"/>
                </a:ext>
              </a:extLst>
            </p:cNvPr>
            <p:cNvSpPr/>
            <p:nvPr/>
          </p:nvSpPr>
          <p:spPr>
            <a:xfrm>
              <a:off x="761682" y="2200028"/>
              <a:ext cx="1373705" cy="105091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365760" rIns="0" bIns="0" rtlCol="0" anchor="t" anchorCtr="0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Raleway Black"/>
                </a:rPr>
                <a:t>Tester</a:t>
              </a:r>
            </a:p>
          </p:txBody>
        </p:sp>
        <p:sp>
          <p:nvSpPr>
            <p:cNvPr id="245" name="Oval 244">
              <a:extLst>
                <a:ext uri="{FF2B5EF4-FFF2-40B4-BE49-F238E27FC236}">
                  <a16:creationId xmlns="" xmlns:a16="http://schemas.microsoft.com/office/drawing/2014/main" id="{1A6E664F-720D-4384-B83D-029E15F3B5CA}"/>
                </a:ext>
              </a:extLst>
            </p:cNvPr>
            <p:cNvSpPr/>
            <p:nvPr/>
          </p:nvSpPr>
          <p:spPr>
            <a:xfrm>
              <a:off x="1030168" y="1706116"/>
              <a:ext cx="836732" cy="836732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Raleway Black"/>
              </a:endParaRP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="" xmlns:a16="http://schemas.microsoft.com/office/drawing/2014/main" id="{EED2B195-DB03-439A-BB1D-F95527514604}"/>
              </a:ext>
            </a:extLst>
          </p:cNvPr>
          <p:cNvGrpSpPr/>
          <p:nvPr/>
        </p:nvGrpSpPr>
        <p:grpSpPr>
          <a:xfrm>
            <a:off x="961256" y="4757624"/>
            <a:ext cx="1104090" cy="367552"/>
            <a:chOff x="916227" y="4957593"/>
            <a:chExt cx="1064616" cy="3544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242" name="Connector: Elbow 241">
              <a:extLst>
                <a:ext uri="{FF2B5EF4-FFF2-40B4-BE49-F238E27FC236}">
                  <a16:creationId xmlns="" xmlns:a16="http://schemas.microsoft.com/office/drawing/2014/main" id="{B7D51F61-3CC7-43A9-B97B-B1CC8D11CDA3}"/>
                </a:ext>
              </a:extLst>
            </p:cNvPr>
            <p:cNvCxnSpPr>
              <a:cxnSpLocks/>
              <a:stCxn id="234" idx="2"/>
              <a:endCxn id="245" idx="0"/>
            </p:cNvCxnSpPr>
            <p:nvPr/>
          </p:nvCxnSpPr>
          <p:spPr>
            <a:xfrm rot="16200000" flipH="1">
              <a:off x="1537483" y="4868644"/>
              <a:ext cx="354411" cy="532309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ctor: Elbow 242">
              <a:extLst>
                <a:ext uri="{FF2B5EF4-FFF2-40B4-BE49-F238E27FC236}">
                  <a16:creationId xmlns="" xmlns:a16="http://schemas.microsoft.com/office/drawing/2014/main" id="{CE48E15B-4E6E-459C-B5F7-F177B7E93F74}"/>
                </a:ext>
              </a:extLst>
            </p:cNvPr>
            <p:cNvCxnSpPr>
              <a:cxnSpLocks/>
              <a:stCxn id="234" idx="2"/>
              <a:endCxn id="247" idx="0"/>
            </p:cNvCxnSpPr>
            <p:nvPr/>
          </p:nvCxnSpPr>
          <p:spPr>
            <a:xfrm rot="5400000">
              <a:off x="1005175" y="4868645"/>
              <a:ext cx="354411" cy="53230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9" name="Graphic 238">
            <a:extLst>
              <a:ext uri="{FF2B5EF4-FFF2-40B4-BE49-F238E27FC236}">
                <a16:creationId xmlns="" xmlns:a16="http://schemas.microsoft.com/office/drawing/2014/main" id="{CAD7C050-956A-4687-AE24-20F84FE552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2193" y="3607786"/>
            <a:ext cx="354261" cy="3542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0" name="Graphic 239">
            <a:extLst>
              <a:ext uri="{FF2B5EF4-FFF2-40B4-BE49-F238E27FC236}">
                <a16:creationId xmlns="" xmlns:a16="http://schemas.microsoft.com/office/drawing/2014/main" id="{6FCE8A86-EB79-4F6A-A96E-7394B9F7A3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812268" y="5259245"/>
            <a:ext cx="303763" cy="3037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41" name="Graphic 240">
            <a:extLst>
              <a:ext uri="{FF2B5EF4-FFF2-40B4-BE49-F238E27FC236}">
                <a16:creationId xmlns="" xmlns:a16="http://schemas.microsoft.com/office/drawing/2014/main" id="{A45C8A9C-0588-4ADC-8607-CC234FC809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913464" y="5259245"/>
            <a:ext cx="303763" cy="3037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48" name="Rounded Rectangle 272">
            <a:extLst>
              <a:ext uri="{FF2B5EF4-FFF2-40B4-BE49-F238E27FC236}">
                <a16:creationId xmlns="" xmlns:a16="http://schemas.microsoft.com/office/drawing/2014/main" id="{8B9EEB05-3255-42FF-BBB2-3D6E6EB452F2}"/>
              </a:ext>
            </a:extLst>
          </p:cNvPr>
          <p:cNvSpPr/>
          <p:nvPr/>
        </p:nvSpPr>
        <p:spPr>
          <a:xfrm>
            <a:off x="3530443" y="3928481"/>
            <a:ext cx="2085816" cy="829144"/>
          </a:xfrm>
          <a:prstGeom prst="roundRect">
            <a:avLst>
              <a:gd name="adj" fmla="val 8523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4320" rIns="0" bIns="0" rtlCol="0" anchor="t" anchorCtr="0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Raleway Black"/>
              </a:rPr>
              <a:t>Manual </a:t>
            </a:r>
            <a:br>
              <a:rPr lang="en-GB" sz="1400" b="1" dirty="0">
                <a:solidFill>
                  <a:schemeClr val="bg1"/>
                </a:solidFill>
                <a:latin typeface="Raleway Black"/>
              </a:rPr>
            </a:br>
            <a:r>
              <a:rPr lang="en-GB" sz="1400" b="1" dirty="0">
                <a:solidFill>
                  <a:schemeClr val="bg1"/>
                </a:solidFill>
                <a:latin typeface="Raleway Black"/>
              </a:rPr>
              <a:t>Tester</a:t>
            </a:r>
          </a:p>
        </p:txBody>
      </p:sp>
      <p:sp>
        <p:nvSpPr>
          <p:cNvPr id="249" name="Oval 248">
            <a:extLst>
              <a:ext uri="{FF2B5EF4-FFF2-40B4-BE49-F238E27FC236}">
                <a16:creationId xmlns="" xmlns:a16="http://schemas.microsoft.com/office/drawing/2014/main" id="{FC16E483-ECF5-468F-B49E-B69398DAB339}"/>
              </a:ext>
            </a:extLst>
          </p:cNvPr>
          <p:cNvSpPr/>
          <p:nvPr/>
        </p:nvSpPr>
        <p:spPr>
          <a:xfrm>
            <a:off x="4178917" y="3396429"/>
            <a:ext cx="788869" cy="788869"/>
          </a:xfrm>
          <a:prstGeom prst="ellipse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aleway Black"/>
            </a:endParaRPr>
          </a:p>
        </p:txBody>
      </p:sp>
      <p:grpSp>
        <p:nvGrpSpPr>
          <p:cNvPr id="250" name="Group 249">
            <a:extLst>
              <a:ext uri="{FF2B5EF4-FFF2-40B4-BE49-F238E27FC236}">
                <a16:creationId xmlns="" xmlns:a16="http://schemas.microsoft.com/office/drawing/2014/main" id="{1E92F5E7-2F11-4E29-8EE1-8EAAC74D6DAF}"/>
              </a:ext>
            </a:extLst>
          </p:cNvPr>
          <p:cNvGrpSpPr/>
          <p:nvPr/>
        </p:nvGrpSpPr>
        <p:grpSpPr>
          <a:xfrm>
            <a:off x="3530443" y="5125177"/>
            <a:ext cx="981725" cy="1104020"/>
            <a:chOff x="761682" y="1706116"/>
            <a:chExt cx="1373705" cy="15448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1" name="Rounded Rectangle 272">
              <a:extLst>
                <a:ext uri="{FF2B5EF4-FFF2-40B4-BE49-F238E27FC236}">
                  <a16:creationId xmlns="" xmlns:a16="http://schemas.microsoft.com/office/drawing/2014/main" id="{FA006BCC-3068-4120-8A28-30E573C793D6}"/>
                </a:ext>
              </a:extLst>
            </p:cNvPr>
            <p:cNvSpPr/>
            <p:nvPr/>
          </p:nvSpPr>
          <p:spPr>
            <a:xfrm>
              <a:off x="761682" y="2200028"/>
              <a:ext cx="1373705" cy="105091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365760" rIns="0" bIns="0" rtlCol="0" anchor="t" anchorCtr="0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Raleway Black"/>
                </a:rPr>
                <a:t>Tester</a:t>
              </a:r>
            </a:p>
          </p:txBody>
        </p:sp>
        <p:sp>
          <p:nvSpPr>
            <p:cNvPr id="252" name="Oval 251">
              <a:extLst>
                <a:ext uri="{FF2B5EF4-FFF2-40B4-BE49-F238E27FC236}">
                  <a16:creationId xmlns="" xmlns:a16="http://schemas.microsoft.com/office/drawing/2014/main" id="{E52C76BA-1568-41EB-A31B-240689A5FFF6}"/>
                </a:ext>
              </a:extLst>
            </p:cNvPr>
            <p:cNvSpPr/>
            <p:nvPr/>
          </p:nvSpPr>
          <p:spPr>
            <a:xfrm>
              <a:off x="1030168" y="1706116"/>
              <a:ext cx="836732" cy="836732"/>
            </a:xfrm>
            <a:prstGeom prst="ellipse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Raleway Black"/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="" xmlns:a16="http://schemas.microsoft.com/office/drawing/2014/main" id="{7011054C-2AD0-445B-9825-30A56AC7E413}"/>
              </a:ext>
            </a:extLst>
          </p:cNvPr>
          <p:cNvGrpSpPr/>
          <p:nvPr/>
        </p:nvGrpSpPr>
        <p:grpSpPr>
          <a:xfrm>
            <a:off x="4634535" y="5125177"/>
            <a:ext cx="981725" cy="1104020"/>
            <a:chOff x="761682" y="1706116"/>
            <a:chExt cx="1373705" cy="15448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4" name="Rounded Rectangle 272">
              <a:extLst>
                <a:ext uri="{FF2B5EF4-FFF2-40B4-BE49-F238E27FC236}">
                  <a16:creationId xmlns="" xmlns:a16="http://schemas.microsoft.com/office/drawing/2014/main" id="{DBF06F0F-D8DD-4CF2-8977-22687EE3A578}"/>
                </a:ext>
              </a:extLst>
            </p:cNvPr>
            <p:cNvSpPr/>
            <p:nvPr/>
          </p:nvSpPr>
          <p:spPr>
            <a:xfrm>
              <a:off x="761682" y="2200028"/>
              <a:ext cx="1373705" cy="105091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365760" rIns="0" bIns="0" rtlCol="0" anchor="t" anchorCtr="0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Raleway Black"/>
                </a:rPr>
                <a:t>Tester</a:t>
              </a:r>
            </a:p>
          </p:txBody>
        </p:sp>
        <p:sp>
          <p:nvSpPr>
            <p:cNvPr id="255" name="Oval 254">
              <a:extLst>
                <a:ext uri="{FF2B5EF4-FFF2-40B4-BE49-F238E27FC236}">
                  <a16:creationId xmlns="" xmlns:a16="http://schemas.microsoft.com/office/drawing/2014/main" id="{BEA56644-9FD2-4F7A-8D89-CFAE1494CD00}"/>
                </a:ext>
              </a:extLst>
            </p:cNvPr>
            <p:cNvSpPr/>
            <p:nvPr/>
          </p:nvSpPr>
          <p:spPr>
            <a:xfrm>
              <a:off x="1030168" y="1706116"/>
              <a:ext cx="836732" cy="836732"/>
            </a:xfrm>
            <a:prstGeom prst="ellipse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Raleway Black"/>
              </a:endParaRP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="" xmlns:a16="http://schemas.microsoft.com/office/drawing/2014/main" id="{CFBEA067-EEA1-493D-B2C1-0D6E0626CA48}"/>
              </a:ext>
            </a:extLst>
          </p:cNvPr>
          <p:cNvGrpSpPr/>
          <p:nvPr/>
        </p:nvGrpSpPr>
        <p:grpSpPr>
          <a:xfrm>
            <a:off x="4021307" y="4757624"/>
            <a:ext cx="1104091" cy="367557"/>
            <a:chOff x="916227" y="4988507"/>
            <a:chExt cx="1064617" cy="35441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257" name="Connector: Elbow 256">
              <a:extLst>
                <a:ext uri="{FF2B5EF4-FFF2-40B4-BE49-F238E27FC236}">
                  <a16:creationId xmlns="" xmlns:a16="http://schemas.microsoft.com/office/drawing/2014/main" id="{15E51B70-BFD0-43D8-AC80-ED9900F92121}"/>
                </a:ext>
              </a:extLst>
            </p:cNvPr>
            <p:cNvCxnSpPr>
              <a:cxnSpLocks/>
              <a:stCxn id="248" idx="2"/>
              <a:endCxn id="255" idx="0"/>
            </p:cNvCxnSpPr>
            <p:nvPr/>
          </p:nvCxnSpPr>
          <p:spPr>
            <a:xfrm rot="16200000" flipH="1">
              <a:off x="1537484" y="4899562"/>
              <a:ext cx="354410" cy="532310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or: Elbow 257">
              <a:extLst>
                <a:ext uri="{FF2B5EF4-FFF2-40B4-BE49-F238E27FC236}">
                  <a16:creationId xmlns="" xmlns:a16="http://schemas.microsoft.com/office/drawing/2014/main" id="{5927A928-6F17-4E56-B5D8-C2EAD367D186}"/>
                </a:ext>
              </a:extLst>
            </p:cNvPr>
            <p:cNvCxnSpPr>
              <a:cxnSpLocks/>
              <a:stCxn id="248" idx="2"/>
              <a:endCxn id="252" idx="0"/>
            </p:cNvCxnSpPr>
            <p:nvPr/>
          </p:nvCxnSpPr>
          <p:spPr>
            <a:xfrm rot="5400000">
              <a:off x="1005176" y="4899558"/>
              <a:ext cx="354410" cy="53230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9" name="Graphic 258">
            <a:extLst>
              <a:ext uri="{FF2B5EF4-FFF2-40B4-BE49-F238E27FC236}">
                <a16:creationId xmlns="" xmlns:a16="http://schemas.microsoft.com/office/drawing/2014/main" id="{3362D695-11F2-49DC-8115-3FC7D5AFFE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3872319" y="5259245"/>
            <a:ext cx="303763" cy="3037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0" name="Graphic 259">
            <a:extLst>
              <a:ext uri="{FF2B5EF4-FFF2-40B4-BE49-F238E27FC236}">
                <a16:creationId xmlns="" xmlns:a16="http://schemas.microsoft.com/office/drawing/2014/main" id="{68A4BFD0-D52C-451B-AE0D-FFE064824F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4973515" y="5259245"/>
            <a:ext cx="303763" cy="3037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1" name="Rounded Rectangle 272">
            <a:extLst>
              <a:ext uri="{FF2B5EF4-FFF2-40B4-BE49-F238E27FC236}">
                <a16:creationId xmlns="" xmlns:a16="http://schemas.microsoft.com/office/drawing/2014/main" id="{0A54DC6F-5F27-4CED-8F17-0E94190E1214}"/>
              </a:ext>
            </a:extLst>
          </p:cNvPr>
          <p:cNvSpPr/>
          <p:nvPr/>
        </p:nvSpPr>
        <p:spPr>
          <a:xfrm>
            <a:off x="6590494" y="3928481"/>
            <a:ext cx="2085816" cy="829144"/>
          </a:xfrm>
          <a:prstGeom prst="roundRect">
            <a:avLst>
              <a:gd name="adj" fmla="val 8523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4320" rIns="0" bIns="0" rtlCol="0" anchor="t" anchorCtr="0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Raleway Black"/>
              </a:rPr>
              <a:t>Automation </a:t>
            </a:r>
            <a:br>
              <a:rPr lang="en-GB" sz="1400" b="1" dirty="0">
                <a:solidFill>
                  <a:schemeClr val="bg1"/>
                </a:solidFill>
                <a:latin typeface="Raleway Black"/>
              </a:rPr>
            </a:br>
            <a:r>
              <a:rPr lang="en-GB" sz="1400" b="1" dirty="0">
                <a:solidFill>
                  <a:schemeClr val="bg1"/>
                </a:solidFill>
                <a:latin typeface="Raleway Black"/>
              </a:rPr>
              <a:t>Tester</a:t>
            </a:r>
          </a:p>
        </p:txBody>
      </p:sp>
      <p:sp>
        <p:nvSpPr>
          <p:cNvPr id="262" name="Oval 261">
            <a:extLst>
              <a:ext uri="{FF2B5EF4-FFF2-40B4-BE49-F238E27FC236}">
                <a16:creationId xmlns="" xmlns:a16="http://schemas.microsoft.com/office/drawing/2014/main" id="{7B7F52F7-E909-4F23-A511-797D8596603D}"/>
              </a:ext>
            </a:extLst>
          </p:cNvPr>
          <p:cNvSpPr/>
          <p:nvPr/>
        </p:nvSpPr>
        <p:spPr>
          <a:xfrm>
            <a:off x="7238968" y="3396429"/>
            <a:ext cx="788869" cy="788869"/>
          </a:xfrm>
          <a:prstGeom prst="ellipse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aleway Black"/>
            </a:endParaRPr>
          </a:p>
        </p:txBody>
      </p:sp>
      <p:grpSp>
        <p:nvGrpSpPr>
          <p:cNvPr id="263" name="Group 262">
            <a:extLst>
              <a:ext uri="{FF2B5EF4-FFF2-40B4-BE49-F238E27FC236}">
                <a16:creationId xmlns="" xmlns:a16="http://schemas.microsoft.com/office/drawing/2014/main" id="{EC2CC810-2BEF-4C73-BAC0-6153FB305CDD}"/>
              </a:ext>
            </a:extLst>
          </p:cNvPr>
          <p:cNvGrpSpPr/>
          <p:nvPr/>
        </p:nvGrpSpPr>
        <p:grpSpPr>
          <a:xfrm>
            <a:off x="6590494" y="5125177"/>
            <a:ext cx="981725" cy="1104020"/>
            <a:chOff x="761682" y="1706116"/>
            <a:chExt cx="1373705" cy="15448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4" name="Rounded Rectangle 272">
              <a:extLst>
                <a:ext uri="{FF2B5EF4-FFF2-40B4-BE49-F238E27FC236}">
                  <a16:creationId xmlns="" xmlns:a16="http://schemas.microsoft.com/office/drawing/2014/main" id="{5D50B487-C7CE-44D8-98F8-3B27E248DBA7}"/>
                </a:ext>
              </a:extLst>
            </p:cNvPr>
            <p:cNvSpPr/>
            <p:nvPr/>
          </p:nvSpPr>
          <p:spPr>
            <a:xfrm>
              <a:off x="761682" y="2200028"/>
              <a:ext cx="1373705" cy="105091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365760" rIns="0" bIns="0" rtlCol="0" anchor="t" anchorCtr="0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Raleway Black"/>
                </a:rPr>
                <a:t>Tester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="" xmlns:a16="http://schemas.microsoft.com/office/drawing/2014/main" id="{7B037576-1428-49B8-8D77-5F89FAC93EFC}"/>
                </a:ext>
              </a:extLst>
            </p:cNvPr>
            <p:cNvSpPr/>
            <p:nvPr/>
          </p:nvSpPr>
          <p:spPr>
            <a:xfrm>
              <a:off x="1030168" y="1706116"/>
              <a:ext cx="836732" cy="836732"/>
            </a:xfrm>
            <a:prstGeom prst="ellipse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Raleway Black"/>
              </a:endParaRP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="" xmlns:a16="http://schemas.microsoft.com/office/drawing/2014/main" id="{F959CE22-EE96-45B7-BA90-190B61419039}"/>
              </a:ext>
            </a:extLst>
          </p:cNvPr>
          <p:cNvGrpSpPr/>
          <p:nvPr/>
        </p:nvGrpSpPr>
        <p:grpSpPr>
          <a:xfrm>
            <a:off x="7694586" y="5125177"/>
            <a:ext cx="981725" cy="1104020"/>
            <a:chOff x="761682" y="1706116"/>
            <a:chExt cx="1373705" cy="15448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7" name="Rounded Rectangle 272">
              <a:extLst>
                <a:ext uri="{FF2B5EF4-FFF2-40B4-BE49-F238E27FC236}">
                  <a16:creationId xmlns="" xmlns:a16="http://schemas.microsoft.com/office/drawing/2014/main" id="{67C71328-8A00-488E-92F2-5CDBB1023BEF}"/>
                </a:ext>
              </a:extLst>
            </p:cNvPr>
            <p:cNvSpPr/>
            <p:nvPr/>
          </p:nvSpPr>
          <p:spPr>
            <a:xfrm>
              <a:off x="761682" y="2200028"/>
              <a:ext cx="1373705" cy="105091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365760" rIns="0" bIns="0" rtlCol="0" anchor="t" anchorCtr="0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Raleway Black"/>
                </a:rPr>
                <a:t>Tester</a:t>
              </a:r>
            </a:p>
          </p:txBody>
        </p:sp>
        <p:sp>
          <p:nvSpPr>
            <p:cNvPr id="268" name="Oval 267">
              <a:extLst>
                <a:ext uri="{FF2B5EF4-FFF2-40B4-BE49-F238E27FC236}">
                  <a16:creationId xmlns="" xmlns:a16="http://schemas.microsoft.com/office/drawing/2014/main" id="{F14D5B56-5F5E-460E-8BEE-F5C9E508EE5D}"/>
                </a:ext>
              </a:extLst>
            </p:cNvPr>
            <p:cNvSpPr/>
            <p:nvPr/>
          </p:nvSpPr>
          <p:spPr>
            <a:xfrm>
              <a:off x="1030168" y="1706116"/>
              <a:ext cx="836732" cy="836732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Raleway Black"/>
              </a:endParaRPr>
            </a:p>
          </p:txBody>
        </p:sp>
      </p:grpSp>
      <p:grpSp>
        <p:nvGrpSpPr>
          <p:cNvPr id="269" name="Group 268">
            <a:extLst>
              <a:ext uri="{FF2B5EF4-FFF2-40B4-BE49-F238E27FC236}">
                <a16:creationId xmlns="" xmlns:a16="http://schemas.microsoft.com/office/drawing/2014/main" id="{0486D446-E70B-4FD4-B7F8-FF663634F978}"/>
              </a:ext>
            </a:extLst>
          </p:cNvPr>
          <p:cNvGrpSpPr/>
          <p:nvPr/>
        </p:nvGrpSpPr>
        <p:grpSpPr>
          <a:xfrm>
            <a:off x="7081358" y="4757624"/>
            <a:ext cx="1104091" cy="367557"/>
            <a:chOff x="916227" y="4988527"/>
            <a:chExt cx="1064617" cy="3544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270" name="Connector: Elbow 269">
              <a:extLst>
                <a:ext uri="{FF2B5EF4-FFF2-40B4-BE49-F238E27FC236}">
                  <a16:creationId xmlns="" xmlns:a16="http://schemas.microsoft.com/office/drawing/2014/main" id="{49579A95-528B-41E1-9791-3FE5BC09E43F}"/>
                </a:ext>
              </a:extLst>
            </p:cNvPr>
            <p:cNvCxnSpPr>
              <a:cxnSpLocks/>
              <a:stCxn id="261" idx="2"/>
              <a:endCxn id="268" idx="0"/>
            </p:cNvCxnSpPr>
            <p:nvPr/>
          </p:nvCxnSpPr>
          <p:spPr>
            <a:xfrm rot="16200000" flipH="1">
              <a:off x="1537483" y="4899583"/>
              <a:ext cx="354411" cy="532310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ctor: Elbow 270">
              <a:extLst>
                <a:ext uri="{FF2B5EF4-FFF2-40B4-BE49-F238E27FC236}">
                  <a16:creationId xmlns="" xmlns:a16="http://schemas.microsoft.com/office/drawing/2014/main" id="{7A7ED6E0-2089-4B00-8149-492278103D7D}"/>
                </a:ext>
              </a:extLst>
            </p:cNvPr>
            <p:cNvCxnSpPr>
              <a:cxnSpLocks/>
              <a:stCxn id="261" idx="2"/>
              <a:endCxn id="265" idx="0"/>
            </p:cNvCxnSpPr>
            <p:nvPr/>
          </p:nvCxnSpPr>
          <p:spPr>
            <a:xfrm rot="5400000">
              <a:off x="1005175" y="4899579"/>
              <a:ext cx="354411" cy="53230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2" name="Graphic 271">
            <a:extLst>
              <a:ext uri="{FF2B5EF4-FFF2-40B4-BE49-F238E27FC236}">
                <a16:creationId xmlns="" xmlns:a16="http://schemas.microsoft.com/office/drawing/2014/main" id="{B1461688-51D6-450C-96C4-10675CF92E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6932370" y="5259245"/>
            <a:ext cx="303763" cy="3037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3" name="Graphic 272">
            <a:extLst>
              <a:ext uri="{FF2B5EF4-FFF2-40B4-BE49-F238E27FC236}">
                <a16:creationId xmlns="" xmlns:a16="http://schemas.microsoft.com/office/drawing/2014/main" id="{37AA662F-4D7F-4AA8-9643-85E4B745D9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8033566" y="5259245"/>
            <a:ext cx="303763" cy="3037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4" name="Rounded Rectangle 272">
            <a:extLst>
              <a:ext uri="{FF2B5EF4-FFF2-40B4-BE49-F238E27FC236}">
                <a16:creationId xmlns="" xmlns:a16="http://schemas.microsoft.com/office/drawing/2014/main" id="{29EF1EA4-6280-4728-80B6-5B6AF7BE53C1}"/>
              </a:ext>
            </a:extLst>
          </p:cNvPr>
          <p:cNvSpPr/>
          <p:nvPr/>
        </p:nvSpPr>
        <p:spPr>
          <a:xfrm>
            <a:off x="9650544" y="3928481"/>
            <a:ext cx="2085816" cy="829144"/>
          </a:xfrm>
          <a:prstGeom prst="roundRect">
            <a:avLst>
              <a:gd name="adj" fmla="val 8523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4320" rIns="0" bIns="0" rtlCol="0" anchor="t" anchorCtr="0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Raleway Black"/>
              </a:rPr>
              <a:t>Red Hat </a:t>
            </a:r>
            <a:br>
              <a:rPr lang="en-GB" sz="1400" b="1" dirty="0">
                <a:solidFill>
                  <a:schemeClr val="bg1"/>
                </a:solidFill>
                <a:latin typeface="Raleway Black"/>
              </a:rPr>
            </a:br>
            <a:r>
              <a:rPr lang="en-GB" sz="1400" b="1" dirty="0" smtClean="0">
                <a:solidFill>
                  <a:schemeClr val="bg1"/>
                </a:solidFill>
                <a:latin typeface="Raleway Black"/>
              </a:rPr>
              <a:t>Team (Security Testing)</a:t>
            </a:r>
          </a:p>
        </p:txBody>
      </p:sp>
      <p:sp>
        <p:nvSpPr>
          <p:cNvPr id="275" name="Oval 274">
            <a:extLst>
              <a:ext uri="{FF2B5EF4-FFF2-40B4-BE49-F238E27FC236}">
                <a16:creationId xmlns="" xmlns:a16="http://schemas.microsoft.com/office/drawing/2014/main" id="{E4460BDA-3A88-4C2D-8A9D-2EED61C03C5B}"/>
              </a:ext>
            </a:extLst>
          </p:cNvPr>
          <p:cNvSpPr/>
          <p:nvPr/>
        </p:nvSpPr>
        <p:spPr>
          <a:xfrm>
            <a:off x="10299018" y="3396429"/>
            <a:ext cx="788869" cy="788869"/>
          </a:xfrm>
          <a:prstGeom prst="ellipse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aleway Black"/>
            </a:endParaRPr>
          </a:p>
        </p:txBody>
      </p:sp>
      <p:grpSp>
        <p:nvGrpSpPr>
          <p:cNvPr id="276" name="Group 275">
            <a:extLst>
              <a:ext uri="{FF2B5EF4-FFF2-40B4-BE49-F238E27FC236}">
                <a16:creationId xmlns="" xmlns:a16="http://schemas.microsoft.com/office/drawing/2014/main" id="{95F6C2FB-4DFC-4B87-839E-F26D80BAB041}"/>
              </a:ext>
            </a:extLst>
          </p:cNvPr>
          <p:cNvGrpSpPr/>
          <p:nvPr/>
        </p:nvGrpSpPr>
        <p:grpSpPr>
          <a:xfrm>
            <a:off x="9650544" y="5125177"/>
            <a:ext cx="981725" cy="1104020"/>
            <a:chOff x="761682" y="1706116"/>
            <a:chExt cx="1373705" cy="15448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7" name="Rounded Rectangle 272">
              <a:extLst>
                <a:ext uri="{FF2B5EF4-FFF2-40B4-BE49-F238E27FC236}">
                  <a16:creationId xmlns="" xmlns:a16="http://schemas.microsoft.com/office/drawing/2014/main" id="{4805E071-577F-49AF-B75D-BBF8EDF981EA}"/>
                </a:ext>
              </a:extLst>
            </p:cNvPr>
            <p:cNvSpPr/>
            <p:nvPr/>
          </p:nvSpPr>
          <p:spPr>
            <a:xfrm>
              <a:off x="761682" y="2200028"/>
              <a:ext cx="1373705" cy="105091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365760" rIns="0" bIns="0" rtlCol="0" anchor="t" anchorCtr="0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Raleway Black"/>
                </a:rPr>
                <a:t>Tester</a:t>
              </a:r>
            </a:p>
          </p:txBody>
        </p:sp>
        <p:sp>
          <p:nvSpPr>
            <p:cNvPr id="278" name="Oval 277">
              <a:extLst>
                <a:ext uri="{FF2B5EF4-FFF2-40B4-BE49-F238E27FC236}">
                  <a16:creationId xmlns="" xmlns:a16="http://schemas.microsoft.com/office/drawing/2014/main" id="{172941C0-F1AC-4886-81AD-A05A28D11EC3}"/>
                </a:ext>
              </a:extLst>
            </p:cNvPr>
            <p:cNvSpPr/>
            <p:nvPr/>
          </p:nvSpPr>
          <p:spPr>
            <a:xfrm>
              <a:off x="1030168" y="1706116"/>
              <a:ext cx="836732" cy="836732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Raleway Black"/>
              </a:endParaRPr>
            </a:p>
          </p:txBody>
        </p:sp>
      </p:grpSp>
      <p:grpSp>
        <p:nvGrpSpPr>
          <p:cNvPr id="279" name="Group 278">
            <a:extLst>
              <a:ext uri="{FF2B5EF4-FFF2-40B4-BE49-F238E27FC236}">
                <a16:creationId xmlns="" xmlns:a16="http://schemas.microsoft.com/office/drawing/2014/main" id="{DEDE0726-8B23-4FE2-8652-F54704E33093}"/>
              </a:ext>
            </a:extLst>
          </p:cNvPr>
          <p:cNvGrpSpPr/>
          <p:nvPr/>
        </p:nvGrpSpPr>
        <p:grpSpPr>
          <a:xfrm>
            <a:off x="10754636" y="5125177"/>
            <a:ext cx="981725" cy="1104020"/>
            <a:chOff x="761682" y="1706116"/>
            <a:chExt cx="1373705" cy="15448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0" name="Rounded Rectangle 272">
              <a:extLst>
                <a:ext uri="{FF2B5EF4-FFF2-40B4-BE49-F238E27FC236}">
                  <a16:creationId xmlns="" xmlns:a16="http://schemas.microsoft.com/office/drawing/2014/main" id="{4C86E892-BF2E-4BD3-8F11-04EE089622B4}"/>
                </a:ext>
              </a:extLst>
            </p:cNvPr>
            <p:cNvSpPr/>
            <p:nvPr/>
          </p:nvSpPr>
          <p:spPr>
            <a:xfrm>
              <a:off x="761682" y="2200028"/>
              <a:ext cx="1373705" cy="1050917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0" tIns="365760" rIns="0" bIns="0" rtlCol="0" anchor="t" anchorCtr="0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Raleway Black"/>
                </a:rPr>
                <a:t>Tester</a:t>
              </a:r>
            </a:p>
          </p:txBody>
        </p:sp>
        <p:sp>
          <p:nvSpPr>
            <p:cNvPr id="281" name="Oval 280">
              <a:extLst>
                <a:ext uri="{FF2B5EF4-FFF2-40B4-BE49-F238E27FC236}">
                  <a16:creationId xmlns="" xmlns:a16="http://schemas.microsoft.com/office/drawing/2014/main" id="{A6D55C97-CE7C-4F94-A355-3A92D26D40A3}"/>
                </a:ext>
              </a:extLst>
            </p:cNvPr>
            <p:cNvSpPr/>
            <p:nvPr/>
          </p:nvSpPr>
          <p:spPr>
            <a:xfrm>
              <a:off x="1030168" y="1706116"/>
              <a:ext cx="836732" cy="836732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Raleway Black"/>
              </a:endParaRP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="" xmlns:a16="http://schemas.microsoft.com/office/drawing/2014/main" id="{FA27F5ED-52A6-4A7A-A967-B45DD4A6C7CF}"/>
              </a:ext>
            </a:extLst>
          </p:cNvPr>
          <p:cNvGrpSpPr/>
          <p:nvPr/>
        </p:nvGrpSpPr>
        <p:grpSpPr>
          <a:xfrm>
            <a:off x="10141408" y="4757624"/>
            <a:ext cx="1104091" cy="367557"/>
            <a:chOff x="916227" y="4988527"/>
            <a:chExt cx="1064617" cy="35441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283" name="Connector: Elbow 282">
              <a:extLst>
                <a:ext uri="{FF2B5EF4-FFF2-40B4-BE49-F238E27FC236}">
                  <a16:creationId xmlns="" xmlns:a16="http://schemas.microsoft.com/office/drawing/2014/main" id="{9516094A-6CAE-42FD-8CDB-C0A1EAB2F9DC}"/>
                </a:ext>
              </a:extLst>
            </p:cNvPr>
            <p:cNvCxnSpPr>
              <a:cxnSpLocks/>
              <a:stCxn id="274" idx="2"/>
              <a:endCxn id="281" idx="0"/>
            </p:cNvCxnSpPr>
            <p:nvPr/>
          </p:nvCxnSpPr>
          <p:spPr>
            <a:xfrm rot="16200000" flipH="1">
              <a:off x="1537483" y="4899583"/>
              <a:ext cx="354411" cy="532310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ctor: Elbow 283">
              <a:extLst>
                <a:ext uri="{FF2B5EF4-FFF2-40B4-BE49-F238E27FC236}">
                  <a16:creationId xmlns="" xmlns:a16="http://schemas.microsoft.com/office/drawing/2014/main" id="{0F325174-0BF3-42D5-B241-0AA99CECF81A}"/>
                </a:ext>
              </a:extLst>
            </p:cNvPr>
            <p:cNvCxnSpPr>
              <a:cxnSpLocks/>
              <a:stCxn id="274" idx="2"/>
              <a:endCxn id="278" idx="0"/>
            </p:cNvCxnSpPr>
            <p:nvPr/>
          </p:nvCxnSpPr>
          <p:spPr>
            <a:xfrm rot="5400000">
              <a:off x="1005175" y="4899579"/>
              <a:ext cx="354411" cy="53230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5" name="Graphic 284">
            <a:extLst>
              <a:ext uri="{FF2B5EF4-FFF2-40B4-BE49-F238E27FC236}">
                <a16:creationId xmlns="" xmlns:a16="http://schemas.microsoft.com/office/drawing/2014/main" id="{17A69CC1-F23C-4F8A-AD28-77199F3ED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9992420" y="5259245"/>
            <a:ext cx="303763" cy="3037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6" name="Graphic 285">
            <a:extLst>
              <a:ext uri="{FF2B5EF4-FFF2-40B4-BE49-F238E27FC236}">
                <a16:creationId xmlns="" xmlns:a16="http://schemas.microsoft.com/office/drawing/2014/main" id="{49E45402-A510-490E-9A36-64757F8CA6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11093616" y="5259245"/>
            <a:ext cx="303763" cy="3037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87" name="Straight Connector 286">
            <a:extLst>
              <a:ext uri="{FF2B5EF4-FFF2-40B4-BE49-F238E27FC236}">
                <a16:creationId xmlns="" xmlns:a16="http://schemas.microsoft.com/office/drawing/2014/main" id="{D4056BE8-C357-479B-A35D-4928505275C7}"/>
              </a:ext>
            </a:extLst>
          </p:cNvPr>
          <p:cNvCxnSpPr>
            <a:cxnSpLocks/>
          </p:cNvCxnSpPr>
          <p:nvPr/>
        </p:nvCxnSpPr>
        <p:spPr>
          <a:xfrm flipH="1">
            <a:off x="1513300" y="3182434"/>
            <a:ext cx="9180153" cy="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="" xmlns:a16="http://schemas.microsoft.com/office/drawing/2014/main" id="{D57ECA09-B1B8-47E5-83F5-BB3A1171A329}"/>
              </a:ext>
            </a:extLst>
          </p:cNvPr>
          <p:cNvCxnSpPr>
            <a:cxnSpLocks/>
          </p:cNvCxnSpPr>
          <p:nvPr/>
        </p:nvCxnSpPr>
        <p:spPr>
          <a:xfrm flipV="1">
            <a:off x="10693452" y="3182434"/>
            <a:ext cx="0" cy="213995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="" xmlns:a16="http://schemas.microsoft.com/office/drawing/2014/main" id="{155FF2A3-1A83-4A63-A625-EF387F0459A8}"/>
              </a:ext>
            </a:extLst>
          </p:cNvPr>
          <p:cNvCxnSpPr>
            <a:cxnSpLocks/>
            <a:endCxn id="231" idx="2"/>
          </p:cNvCxnSpPr>
          <p:nvPr/>
        </p:nvCxnSpPr>
        <p:spPr>
          <a:xfrm flipV="1">
            <a:off x="10222167" y="2728964"/>
            <a:ext cx="0" cy="452760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="" xmlns:a16="http://schemas.microsoft.com/office/drawing/2014/main" id="{664654E3-B781-462C-9E53-11F934523F91}"/>
              </a:ext>
            </a:extLst>
          </p:cNvPr>
          <p:cNvCxnSpPr>
            <a:cxnSpLocks/>
          </p:cNvCxnSpPr>
          <p:nvPr/>
        </p:nvCxnSpPr>
        <p:spPr>
          <a:xfrm flipV="1">
            <a:off x="7633402" y="3182434"/>
            <a:ext cx="0" cy="213995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="" xmlns:a16="http://schemas.microsoft.com/office/drawing/2014/main" id="{34C90D54-6070-4C1E-9BF7-1900634570DA}"/>
              </a:ext>
            </a:extLst>
          </p:cNvPr>
          <p:cNvCxnSpPr>
            <a:cxnSpLocks/>
          </p:cNvCxnSpPr>
          <p:nvPr/>
        </p:nvCxnSpPr>
        <p:spPr>
          <a:xfrm flipV="1">
            <a:off x="4573351" y="3182434"/>
            <a:ext cx="0" cy="213995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="" xmlns:a16="http://schemas.microsoft.com/office/drawing/2014/main" id="{721B9CA2-2C50-478E-AACC-C043EE2016FF}"/>
              </a:ext>
            </a:extLst>
          </p:cNvPr>
          <p:cNvCxnSpPr>
            <a:cxnSpLocks/>
          </p:cNvCxnSpPr>
          <p:nvPr/>
        </p:nvCxnSpPr>
        <p:spPr>
          <a:xfrm flipV="1">
            <a:off x="1513300" y="3182434"/>
            <a:ext cx="0" cy="213995"/>
          </a:xfrm>
          <a:prstGeom prst="line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3" name="Graphic 292">
            <a:extLst>
              <a:ext uri="{FF2B5EF4-FFF2-40B4-BE49-F238E27FC236}">
                <a16:creationId xmlns="" xmlns:a16="http://schemas.microsoft.com/office/drawing/2014/main" id="{D7E16218-0420-43AD-81D8-551CDFCB36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62796" y="3549230"/>
            <a:ext cx="438214" cy="4382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4" name="Graphic 293">
            <a:extLst>
              <a:ext uri="{FF2B5EF4-FFF2-40B4-BE49-F238E27FC236}">
                <a16:creationId xmlns="" xmlns:a16="http://schemas.microsoft.com/office/drawing/2014/main" id="{6D3C9B5C-75F5-49AD-AE91-12363F3CA57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436956" y="3620883"/>
            <a:ext cx="378339" cy="3783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5" name="Graphic 294">
            <a:extLst>
              <a:ext uri="{FF2B5EF4-FFF2-40B4-BE49-F238E27FC236}">
                <a16:creationId xmlns="" xmlns:a16="http://schemas.microsoft.com/office/drawing/2014/main" id="{D3ACD71F-C5D3-4F65-A6C1-67B3E27A3F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10458736" y="3572924"/>
            <a:ext cx="389123" cy="3891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2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281" y="131639"/>
            <a:ext cx="1271954" cy="36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7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22" y="774700"/>
            <a:ext cx="11236878" cy="53275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4CA4378-21CC-49FE-B1BC-190E490CD388}"/>
              </a:ext>
            </a:extLst>
          </p:cNvPr>
          <p:cNvSpPr txBox="1"/>
          <p:nvPr/>
        </p:nvSpPr>
        <p:spPr>
          <a:xfrm>
            <a:off x="544513" y="810716"/>
            <a:ext cx="11306175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accent2"/>
                </a:solidFill>
                <a:latin typeface="Raleway Black"/>
              </a:rPr>
              <a:t>Types of testing we are capable of</a:t>
            </a:r>
            <a:endParaRPr lang="da-DK" sz="4000" b="1" dirty="0">
              <a:solidFill>
                <a:schemeClr val="accent2"/>
              </a:solidFill>
              <a:latin typeface="Raleway Black"/>
            </a:endParaRPr>
          </a:p>
        </p:txBody>
      </p:sp>
      <p:pic>
        <p:nvPicPr>
          <p:cNvPr id="6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92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D62C4E2A-4E4C-48FC-85B7-572466F181D7}"/>
              </a:ext>
            </a:extLst>
          </p:cNvPr>
          <p:cNvGrpSpPr/>
          <p:nvPr/>
        </p:nvGrpSpPr>
        <p:grpSpPr>
          <a:xfrm>
            <a:off x="5016500" y="855163"/>
            <a:ext cx="6916821" cy="5223875"/>
            <a:chOff x="5983705" y="817062"/>
            <a:chExt cx="6063915" cy="5223875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xmlns="" id="{D08A5154-61CC-4BA3-91E0-80190D497378}"/>
                </a:ext>
              </a:extLst>
            </p:cNvPr>
            <p:cNvGrpSpPr/>
            <p:nvPr/>
          </p:nvGrpSpPr>
          <p:grpSpPr>
            <a:xfrm>
              <a:off x="5983705" y="817062"/>
              <a:ext cx="6063915" cy="5223875"/>
              <a:chOff x="5983705" y="881061"/>
              <a:chExt cx="6063915" cy="4968571"/>
            </a:xfrm>
          </p:grpSpPr>
          <p:sp>
            <p:nvSpPr>
              <p:cNvPr id="17" name="Rounded Rectangle 18">
                <a:extLst>
                  <a:ext uri="{FF2B5EF4-FFF2-40B4-BE49-F238E27FC236}">
                    <a16:creationId xmlns:a16="http://schemas.microsoft.com/office/drawing/2014/main" xmlns="" id="{9E3BDA13-7894-4DDD-AE03-486B0E873466}"/>
                  </a:ext>
                </a:extLst>
              </p:cNvPr>
              <p:cNvSpPr/>
              <p:nvPr/>
            </p:nvSpPr>
            <p:spPr>
              <a:xfrm>
                <a:off x="5983705" y="881061"/>
                <a:ext cx="6063915" cy="4968571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ounded Rectangle 9">
                <a:extLst>
                  <a:ext uri="{FF2B5EF4-FFF2-40B4-BE49-F238E27FC236}">
                    <a16:creationId xmlns:a16="http://schemas.microsoft.com/office/drawing/2014/main" xmlns="" id="{B7777255-50C1-4895-A1A7-7DB86B5E7E41}"/>
                  </a:ext>
                </a:extLst>
              </p:cNvPr>
              <p:cNvSpPr/>
              <p:nvPr/>
            </p:nvSpPr>
            <p:spPr>
              <a:xfrm>
                <a:off x="6315947" y="1193746"/>
                <a:ext cx="5399430" cy="43432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43DC5F8-54FD-47CF-8BE9-61C5297E2A1E}"/>
                </a:ext>
              </a:extLst>
            </p:cNvPr>
            <p:cNvSpPr/>
            <p:nvPr/>
          </p:nvSpPr>
          <p:spPr>
            <a:xfrm>
              <a:off x="6753724" y="2406039"/>
              <a:ext cx="4685630" cy="230832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da-DK" sz="2400" dirty="0" smtClean="0">
                  <a:latin typeface="Raleway Black" panose="020B0A03030101060003" pitchFamily="34" charset="0"/>
                </a:rPr>
                <a:t>Our Website as well as social media handles have manged to garner huge viewership. For instance, Our </a:t>
              </a:r>
              <a:r>
                <a:rPr lang="da-DK" sz="2400" dirty="0" smtClean="0">
                  <a:solidFill>
                    <a:srgbClr val="00B0F0"/>
                  </a:solidFill>
                  <a:latin typeface="Raleway Black" panose="020B0A03030101060003" pitchFamily="34" charset="0"/>
                </a:rPr>
                <a:t>Linkedin</a:t>
              </a:r>
              <a:r>
                <a:rPr lang="da-DK" sz="2400" dirty="0" smtClean="0">
                  <a:latin typeface="Raleway Black" panose="020B0A03030101060003" pitchFamily="34" charset="0"/>
                </a:rPr>
                <a:t> company account has more than </a:t>
              </a:r>
              <a:r>
                <a:rPr lang="da-DK" sz="2400" dirty="0" smtClean="0">
                  <a:latin typeface="Raleway Black" panose="020B0A03030101060003" pitchFamily="34" charset="0"/>
                </a:rPr>
                <a:t>35,000+ followers </a:t>
              </a:r>
              <a:r>
                <a:rPr lang="da-DK" sz="2400" dirty="0" smtClean="0">
                  <a:latin typeface="Raleway Black" panose="020B0A03030101060003" pitchFamily="34" charset="0"/>
                </a:rPr>
                <a:t>and it’s climbing as you read this.</a:t>
              </a:r>
              <a:endParaRPr lang="da-DK" sz="2400" dirty="0">
                <a:latin typeface="Raleway Black" panose="020B0A03030101060003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56300" y="1376405"/>
            <a:ext cx="4867275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a-DK" sz="3200" b="1" dirty="0" smtClean="0">
                <a:solidFill>
                  <a:schemeClr val="accent2"/>
                </a:solidFill>
                <a:latin typeface="Raleway Black" panose="020B0A03030101060003" pitchFamily="34" charset="0"/>
              </a:rPr>
              <a:t>We nurture a global community!</a:t>
            </a:r>
            <a:endParaRPr lang="da-DK" sz="3200" b="1" dirty="0">
              <a:solidFill>
                <a:schemeClr val="accent2"/>
              </a:solidFill>
              <a:latin typeface="Raleway Black" panose="020B0A03030101060003" pitchFamily="34" charset="0"/>
            </a:endParaRPr>
          </a:p>
        </p:txBody>
      </p:sp>
      <p:sp>
        <p:nvSpPr>
          <p:cNvPr id="13" name="Rounded Rectangle 12">
            <a:hlinkClick r:id="rId2"/>
          </p:cNvPr>
          <p:cNvSpPr/>
          <p:nvPr/>
        </p:nvSpPr>
        <p:spPr>
          <a:xfrm>
            <a:off x="7531100" y="4927600"/>
            <a:ext cx="2032000" cy="635000"/>
          </a:xfrm>
          <a:prstGeom prst="roundRect">
            <a:avLst/>
          </a:prstGeom>
          <a:solidFill>
            <a:srgbClr val="EB552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/>
              <a:t>Join US!</a:t>
            </a:r>
            <a:endParaRPr lang="en-IN" sz="3200" b="1" dirty="0"/>
          </a:p>
        </p:txBody>
      </p:sp>
      <p:pic>
        <p:nvPicPr>
          <p:cNvPr id="14" name="Picture 13" descr="low-view-community-people-holding-hands_23-2148431403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-25400" y="12699"/>
            <a:ext cx="4610100" cy="6904121"/>
          </a:xfrm>
          <a:prstGeom prst="rect">
            <a:avLst/>
          </a:prstGeom>
        </p:spPr>
      </p:pic>
      <p:pic>
        <p:nvPicPr>
          <p:cNvPr id="12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39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D62C4E2A-4E4C-48FC-85B7-572466F181D7}"/>
              </a:ext>
            </a:extLst>
          </p:cNvPr>
          <p:cNvGrpSpPr/>
          <p:nvPr/>
        </p:nvGrpSpPr>
        <p:grpSpPr>
          <a:xfrm>
            <a:off x="5016500" y="444500"/>
            <a:ext cx="6916821" cy="6108699"/>
            <a:chOff x="5983705" y="817062"/>
            <a:chExt cx="6063915" cy="5223875"/>
          </a:xfrm>
        </p:grpSpPr>
        <p:grpSp>
          <p:nvGrpSpPr>
            <p:cNvPr id="3" name="Group 1">
              <a:extLst>
                <a:ext uri="{FF2B5EF4-FFF2-40B4-BE49-F238E27FC236}">
                  <a16:creationId xmlns:a16="http://schemas.microsoft.com/office/drawing/2014/main" xmlns="" id="{D08A5154-61CC-4BA3-91E0-80190D497378}"/>
                </a:ext>
              </a:extLst>
            </p:cNvPr>
            <p:cNvGrpSpPr/>
            <p:nvPr/>
          </p:nvGrpSpPr>
          <p:grpSpPr>
            <a:xfrm>
              <a:off x="5983705" y="817062"/>
              <a:ext cx="6063915" cy="5223875"/>
              <a:chOff x="5983705" y="881061"/>
              <a:chExt cx="6063915" cy="4968571"/>
            </a:xfrm>
          </p:grpSpPr>
          <p:sp>
            <p:nvSpPr>
              <p:cNvPr id="17" name="Rounded Rectangle 18">
                <a:extLst>
                  <a:ext uri="{FF2B5EF4-FFF2-40B4-BE49-F238E27FC236}">
                    <a16:creationId xmlns:a16="http://schemas.microsoft.com/office/drawing/2014/main" xmlns="" id="{9E3BDA13-7894-4DDD-AE03-486B0E873466}"/>
                  </a:ext>
                </a:extLst>
              </p:cNvPr>
              <p:cNvSpPr/>
              <p:nvPr/>
            </p:nvSpPr>
            <p:spPr>
              <a:xfrm>
                <a:off x="5983705" y="881061"/>
                <a:ext cx="6063915" cy="4968571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ounded Rectangle 9">
                <a:extLst>
                  <a:ext uri="{FF2B5EF4-FFF2-40B4-BE49-F238E27FC236}">
                    <a16:creationId xmlns:a16="http://schemas.microsoft.com/office/drawing/2014/main" xmlns="" id="{B7777255-50C1-4895-A1A7-7DB86B5E7E41}"/>
                  </a:ext>
                </a:extLst>
              </p:cNvPr>
              <p:cNvSpPr/>
              <p:nvPr/>
            </p:nvSpPr>
            <p:spPr>
              <a:xfrm>
                <a:off x="6315947" y="1193746"/>
                <a:ext cx="5399430" cy="43432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43DC5F8-54FD-47CF-8BE9-61C5297E2A1E}"/>
                </a:ext>
              </a:extLst>
            </p:cNvPr>
            <p:cNvSpPr/>
            <p:nvPr/>
          </p:nvSpPr>
          <p:spPr>
            <a:xfrm>
              <a:off x="6720322" y="2289196"/>
              <a:ext cx="4808103" cy="26056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da-DK" sz="2400" dirty="0" smtClean="0">
                  <a:latin typeface="Raleway Black" panose="020B0A03030101060003" pitchFamily="34" charset="0"/>
                </a:rPr>
                <a:t>We have more than 500+ blogs in our website! Each blogs has been uploaded and categorised after stringent and scrutinous evaluation.</a:t>
              </a:r>
            </a:p>
            <a:p>
              <a:endParaRPr lang="da-DK" sz="2400" dirty="0" smtClean="0">
                <a:latin typeface="Raleway Black" panose="020B0A03030101060003" pitchFamily="34" charset="0"/>
              </a:endParaRPr>
            </a:p>
            <a:p>
              <a:r>
                <a:rPr lang="da-DK" sz="2400" dirty="0" smtClean="0">
                  <a:latin typeface="Raleway Black" panose="020B0A03030101060003" pitchFamily="34" charset="0"/>
                </a:rPr>
                <a:t>We are indebted to share knolwdge as we firmly belive that it will help in maintaining quality as a habit.</a:t>
              </a:r>
              <a:endParaRPr lang="da-DK" sz="2400" dirty="0">
                <a:latin typeface="Raleway Black" panose="020B0A03030101060003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43600" y="1343226"/>
            <a:ext cx="486727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a-DK" sz="3200" b="1" dirty="0" smtClean="0">
                <a:solidFill>
                  <a:schemeClr val="accent2"/>
                </a:solidFill>
                <a:latin typeface="Raleway Black" panose="020B0A03030101060003" pitchFamily="34" charset="0"/>
              </a:rPr>
              <a:t>Our Knowledge Center</a:t>
            </a:r>
            <a:endParaRPr lang="da-DK" sz="3200" b="1" dirty="0">
              <a:solidFill>
                <a:schemeClr val="accent2"/>
              </a:solidFill>
              <a:latin typeface="Raleway Black" panose="020B0A03030101060003" pitchFamily="34" charset="0"/>
            </a:endParaRPr>
          </a:p>
        </p:txBody>
      </p:sp>
      <p:pic>
        <p:nvPicPr>
          <p:cNvPr id="11" name="Picture 10" descr="books-bookshelf_23-2147797379 -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9" y="0"/>
            <a:ext cx="4581759" cy="6858000"/>
          </a:xfrm>
          <a:prstGeom prst="rect">
            <a:avLst/>
          </a:prstGeom>
        </p:spPr>
      </p:pic>
      <p:sp>
        <p:nvSpPr>
          <p:cNvPr id="12" name="Rounded Rectangle 11">
            <a:hlinkClick r:id="rId3"/>
          </p:cNvPr>
          <p:cNvSpPr/>
          <p:nvPr/>
        </p:nvSpPr>
        <p:spPr>
          <a:xfrm>
            <a:off x="7340600" y="5486400"/>
            <a:ext cx="2628900" cy="571500"/>
          </a:xfrm>
          <a:prstGeom prst="roundRect">
            <a:avLst/>
          </a:prstGeom>
          <a:solidFill>
            <a:srgbClr val="EB552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/>
              <a:t>Click here!</a:t>
            </a:r>
            <a:endParaRPr lang="en-IN" sz="3200" b="1" dirty="0"/>
          </a:p>
        </p:txBody>
      </p:sp>
      <p:pic>
        <p:nvPicPr>
          <p:cNvPr id="14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39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2913" y="544016"/>
            <a:ext cx="11306175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Raleway Black"/>
              </a:rPr>
              <a:t>Our </a:t>
            </a:r>
            <a:r>
              <a:rPr lang="en-US" sz="4000" b="1" dirty="0" smtClean="0">
                <a:solidFill>
                  <a:schemeClr val="accent2"/>
                </a:solidFill>
                <a:latin typeface="Raleway Black"/>
              </a:rPr>
              <a:t>SMEs</a:t>
            </a:r>
            <a:r>
              <a:rPr lang="en-US" sz="4400" b="1" dirty="0" smtClean="0">
                <a:solidFill>
                  <a:schemeClr val="accent2"/>
                </a:solidFill>
                <a:latin typeface="Raleway Black"/>
              </a:rPr>
              <a:t> are the best!</a:t>
            </a:r>
            <a:endParaRPr lang="da-DK" sz="4400" b="1" dirty="0">
              <a:solidFill>
                <a:schemeClr val="accent2"/>
              </a:solidFill>
              <a:latin typeface="Raleway Black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76346" y="1717207"/>
            <a:ext cx="1031854" cy="975193"/>
          </a:xfrm>
          <a:prstGeom prst="ellipse">
            <a:avLst/>
          </a:prstGeom>
          <a:solidFill>
            <a:schemeClr val="bg1"/>
          </a:solidFill>
          <a:ln w="6350">
            <a:solidFill>
              <a:srgbClr val="EB552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aleway Black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44199" y="1901109"/>
            <a:ext cx="8579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Do not have proper document? Our SMEs can handle this with ease!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</p:txBody>
      </p:sp>
      <p:pic>
        <p:nvPicPr>
          <p:cNvPr id="1026" name="Picture 2" descr="C:\Users\vishnu sk\Downloads\document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100" y="1955800"/>
            <a:ext cx="533400" cy="5334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Oval 43"/>
          <p:cNvSpPr/>
          <p:nvPr/>
        </p:nvSpPr>
        <p:spPr>
          <a:xfrm>
            <a:off x="1127146" y="3088807"/>
            <a:ext cx="942954" cy="987894"/>
          </a:xfrm>
          <a:prstGeom prst="ellipse">
            <a:avLst/>
          </a:prstGeom>
          <a:solidFill>
            <a:schemeClr val="bg1"/>
          </a:solidFill>
          <a:ln w="6350">
            <a:solidFill>
              <a:srgbClr val="EB552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aleway Black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94999" y="3272709"/>
            <a:ext cx="8579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SMEs make sure that your project never hits a road-block.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</p:txBody>
      </p:sp>
      <p:pic>
        <p:nvPicPr>
          <p:cNvPr id="1027" name="Picture 3" descr="C:\Users\vishnu sk\Downloads\proj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6200" y="3340100"/>
            <a:ext cx="520700" cy="5207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8" name="Oval 47"/>
          <p:cNvSpPr/>
          <p:nvPr/>
        </p:nvSpPr>
        <p:spPr>
          <a:xfrm>
            <a:off x="1101746" y="4511207"/>
            <a:ext cx="955654" cy="873593"/>
          </a:xfrm>
          <a:prstGeom prst="ellipse">
            <a:avLst/>
          </a:prstGeom>
          <a:solidFill>
            <a:schemeClr val="bg1"/>
          </a:solidFill>
          <a:ln w="6350">
            <a:solidFill>
              <a:srgbClr val="EB552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aleway Black"/>
            </a:endParaRPr>
          </a:p>
        </p:txBody>
      </p:sp>
      <p:pic>
        <p:nvPicPr>
          <p:cNvPr id="1028" name="Picture 4" descr="C:\Users\vishnu sk\Downloads\clo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8100" y="4673600"/>
            <a:ext cx="609600" cy="609600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2583899" y="4618909"/>
            <a:ext cx="8579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SMEs service is an option and you can avail their assistance either hourly or daily basis.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</p:txBody>
      </p:sp>
      <p:pic>
        <p:nvPicPr>
          <p:cNvPr id="14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60A4C96E-2510-44FC-A899-6EB5058282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7F4ADDC7-96A4-4D21-83F9-E450949FDCE8}"/>
              </a:ext>
            </a:extLst>
          </p:cNvPr>
          <p:cNvSpPr/>
          <p:nvPr/>
        </p:nvSpPr>
        <p:spPr>
          <a:xfrm>
            <a:off x="0" y="0"/>
            <a:ext cx="12192000" cy="6854612"/>
          </a:xfrm>
          <a:custGeom>
            <a:avLst/>
            <a:gdLst>
              <a:gd name="connsiteX0" fmla="*/ 12192000 w 12192000"/>
              <a:gd name="connsiteY0" fmla="*/ 3884286 h 6854612"/>
              <a:gd name="connsiteX1" fmla="*/ 12192000 w 12192000"/>
              <a:gd name="connsiteY1" fmla="*/ 6854612 h 6854612"/>
              <a:gd name="connsiteX2" fmla="*/ 10462290 w 12192000"/>
              <a:gd name="connsiteY2" fmla="*/ 6854612 h 6854612"/>
              <a:gd name="connsiteX3" fmla="*/ 0 w 12192000"/>
              <a:gd name="connsiteY3" fmla="*/ 0 h 6854612"/>
              <a:gd name="connsiteX4" fmla="*/ 9253456 w 12192000"/>
              <a:gd name="connsiteY4" fmla="*/ 0 h 6854612"/>
              <a:gd name="connsiteX5" fmla="*/ 5261810 w 12192000"/>
              <a:gd name="connsiteY5" fmla="*/ 6854612 h 6854612"/>
              <a:gd name="connsiteX6" fmla="*/ 0 w 12192000"/>
              <a:gd name="connsiteY6" fmla="*/ 6854612 h 685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4612">
                <a:moveTo>
                  <a:pt x="12192000" y="3884286"/>
                </a:moveTo>
                <a:lnTo>
                  <a:pt x="12192000" y="6854612"/>
                </a:lnTo>
                <a:lnTo>
                  <a:pt x="10462290" y="6854612"/>
                </a:lnTo>
                <a:close/>
                <a:moveTo>
                  <a:pt x="0" y="0"/>
                </a:moveTo>
                <a:lnTo>
                  <a:pt x="9253456" y="0"/>
                </a:lnTo>
                <a:lnTo>
                  <a:pt x="5261810" y="6854612"/>
                </a:lnTo>
                <a:lnTo>
                  <a:pt x="0" y="68546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2749DDE-A46C-40E7-A477-F39021385870}"/>
              </a:ext>
            </a:extLst>
          </p:cNvPr>
          <p:cNvSpPr/>
          <p:nvPr/>
        </p:nvSpPr>
        <p:spPr>
          <a:xfrm>
            <a:off x="10462290" y="3884286"/>
            <a:ext cx="1729710" cy="2970326"/>
          </a:xfrm>
          <a:custGeom>
            <a:avLst/>
            <a:gdLst>
              <a:gd name="connsiteX0" fmla="*/ 1729710 w 1729710"/>
              <a:gd name="connsiteY0" fmla="*/ 0 h 2970326"/>
              <a:gd name="connsiteX1" fmla="*/ 1729710 w 1729710"/>
              <a:gd name="connsiteY1" fmla="*/ 2970326 h 2970326"/>
              <a:gd name="connsiteX2" fmla="*/ 0 w 1729710"/>
              <a:gd name="connsiteY2" fmla="*/ 2970326 h 297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9710" h="2970326">
                <a:moveTo>
                  <a:pt x="1729710" y="0"/>
                </a:moveTo>
                <a:lnTo>
                  <a:pt x="1729710" y="2970326"/>
                </a:lnTo>
                <a:lnTo>
                  <a:pt x="0" y="2970326"/>
                </a:lnTo>
                <a:close/>
              </a:path>
            </a:pathLst>
          </a:custGeom>
          <a:solidFill>
            <a:srgbClr val="EB5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8517BA5-CECA-4A70-9AFF-DC9A6868F91D}"/>
              </a:ext>
            </a:extLst>
          </p:cNvPr>
          <p:cNvSpPr/>
          <p:nvPr/>
        </p:nvSpPr>
        <p:spPr>
          <a:xfrm>
            <a:off x="624642" y="1317341"/>
            <a:ext cx="5669478" cy="44012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Raleway Black"/>
              </a:rPr>
              <a:t>Quality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 Matters the most when it comes to software products.</a:t>
            </a: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An expert </a:t>
            </a:r>
            <a:r>
              <a:rPr lang="en-US" sz="2800" dirty="0" smtClean="0">
                <a:solidFill>
                  <a:srgbClr val="EB5525"/>
                </a:solidFill>
                <a:latin typeface="Raleway Black"/>
              </a:rPr>
              <a:t>QA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 company must be able to Verify and validate it.</a:t>
            </a: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That’s the situation where we, </a:t>
            </a:r>
            <a:r>
              <a:rPr lang="en-US" sz="2800" dirty="0" smtClean="0">
                <a:solidFill>
                  <a:schemeClr val="accent2"/>
                </a:solidFill>
                <a:latin typeface="Raleway" panose="020B0503030101060003" pitchFamily="34" charset="0"/>
              </a:rPr>
              <a:t>Testbytes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 can be at your service.</a:t>
            </a:r>
          </a:p>
          <a:p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  <a:p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224B4F83-812F-4455-9E0F-EB8E2E0F2CEB}"/>
              </a:ext>
            </a:extLst>
          </p:cNvPr>
          <p:cNvSpPr/>
          <p:nvPr/>
        </p:nvSpPr>
        <p:spPr>
          <a:xfrm>
            <a:off x="5090985" y="1659286"/>
            <a:ext cx="3027368" cy="5198715"/>
          </a:xfrm>
          <a:custGeom>
            <a:avLst/>
            <a:gdLst>
              <a:gd name="connsiteX0" fmla="*/ 3027368 w 3027368"/>
              <a:gd name="connsiteY0" fmla="*/ 0 h 5198715"/>
              <a:gd name="connsiteX1" fmla="*/ 3027368 w 3027368"/>
              <a:gd name="connsiteY1" fmla="*/ 144271 h 5198715"/>
              <a:gd name="connsiteX2" fmla="*/ 84013 w 3027368"/>
              <a:gd name="connsiteY2" fmla="*/ 5198715 h 5198715"/>
              <a:gd name="connsiteX3" fmla="*/ 0 w 3027368"/>
              <a:gd name="connsiteY3" fmla="*/ 5198715 h 519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7368" h="5198715">
                <a:moveTo>
                  <a:pt x="3027368" y="0"/>
                </a:moveTo>
                <a:lnTo>
                  <a:pt x="3027368" y="144271"/>
                </a:lnTo>
                <a:lnTo>
                  <a:pt x="84013" y="5198715"/>
                </a:lnTo>
                <a:lnTo>
                  <a:pt x="0" y="5198715"/>
                </a:lnTo>
                <a:close/>
              </a:path>
            </a:pathLst>
          </a:custGeom>
          <a:solidFill>
            <a:srgbClr val="EB5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1333ECDD-451C-4B95-A0B4-C54DDF99FDC5}"/>
              </a:ext>
            </a:extLst>
          </p:cNvPr>
          <p:cNvSpPr/>
          <p:nvPr/>
        </p:nvSpPr>
        <p:spPr>
          <a:xfrm flipH="1" flipV="1">
            <a:off x="0" y="0"/>
            <a:ext cx="820910" cy="1409700"/>
          </a:xfrm>
          <a:custGeom>
            <a:avLst/>
            <a:gdLst>
              <a:gd name="connsiteX0" fmla="*/ 1729710 w 1729710"/>
              <a:gd name="connsiteY0" fmla="*/ 0 h 2970326"/>
              <a:gd name="connsiteX1" fmla="*/ 1729710 w 1729710"/>
              <a:gd name="connsiteY1" fmla="*/ 2970326 h 2970326"/>
              <a:gd name="connsiteX2" fmla="*/ 0 w 1729710"/>
              <a:gd name="connsiteY2" fmla="*/ 2970326 h 297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9710" h="2970326">
                <a:moveTo>
                  <a:pt x="1729710" y="0"/>
                </a:moveTo>
                <a:lnTo>
                  <a:pt x="1729710" y="2970326"/>
                </a:lnTo>
                <a:lnTo>
                  <a:pt x="0" y="29703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v	</a:t>
            </a:r>
          </a:p>
        </p:txBody>
      </p:sp>
      <p:pic>
        <p:nvPicPr>
          <p:cNvPr id="13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501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3" y="339033"/>
            <a:ext cx="1130617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a-DK" sz="4000" b="1" dirty="0">
                <a:solidFill>
                  <a:schemeClr val="accent2"/>
                </a:solidFill>
                <a:latin typeface="Raleway Black" panose="020B0A03030101060003" pitchFamily="34" charset="0"/>
              </a:rPr>
              <a:t>Clients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0F12614-5A9A-4706-92EC-D8D9CC289305}"/>
              </a:ext>
            </a:extLst>
          </p:cNvPr>
          <p:cNvGrpSpPr/>
          <p:nvPr/>
        </p:nvGrpSpPr>
        <p:grpSpPr>
          <a:xfrm>
            <a:off x="701040" y="1173479"/>
            <a:ext cx="10759440" cy="4556761"/>
            <a:chOff x="442912" y="1372990"/>
            <a:chExt cx="8357270" cy="490080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42912" y="2929829"/>
              <a:ext cx="245945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391818" y="2929829"/>
              <a:ext cx="245945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40723" y="2929829"/>
              <a:ext cx="245945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439121" y="2080964"/>
              <a:ext cx="141594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439121" y="3778694"/>
              <a:ext cx="141594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5388027" y="2080965"/>
              <a:ext cx="141594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5388027" y="3778695"/>
              <a:ext cx="141594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42912" y="4716959"/>
              <a:ext cx="245945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391818" y="4716959"/>
              <a:ext cx="245945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40723" y="4716959"/>
              <a:ext cx="245945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2439121" y="5565824"/>
              <a:ext cx="141594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388027" y="5565825"/>
              <a:ext cx="141594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7">
            <a:hlinkClick r:id="rId2"/>
            <a:extLst>
              <a:ext uri="{FF2B5EF4-FFF2-40B4-BE49-F238E27FC236}">
                <a16:creationId xmlns="" xmlns:a16="http://schemas.microsoft.com/office/drawing/2014/main" id="{673CB425-50A8-493F-B877-3AE933BE2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343" t="36370" r="37172" b="53285"/>
          <a:stretch/>
        </p:blipFill>
        <p:spPr bwMode="auto">
          <a:xfrm>
            <a:off x="4790287" y="1359175"/>
            <a:ext cx="2739007" cy="87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rId2"/>
            <a:extLst>
              <a:ext uri="{FF2B5EF4-FFF2-40B4-BE49-F238E27FC236}">
                <a16:creationId xmlns="" xmlns:a16="http://schemas.microsoft.com/office/drawing/2014/main" id="{30B41040-94C7-490E-92B1-A40B19E622E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3158" y="3097033"/>
            <a:ext cx="2370123" cy="911156"/>
          </a:xfrm>
          <a:prstGeom prst="rect">
            <a:avLst/>
          </a:prstGeom>
        </p:spPr>
      </p:pic>
      <p:pic>
        <p:nvPicPr>
          <p:cNvPr id="14" name="Picture 13">
            <a:hlinkClick r:id="rId2"/>
            <a:extLst>
              <a:ext uri="{FF2B5EF4-FFF2-40B4-BE49-F238E27FC236}">
                <a16:creationId xmlns="" xmlns:a16="http://schemas.microsoft.com/office/drawing/2014/main" id="{298D127B-B096-4ECD-821A-DBF7B58C6F6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48912" y="2990466"/>
            <a:ext cx="2503815" cy="967787"/>
          </a:xfrm>
          <a:prstGeom prst="rect">
            <a:avLst/>
          </a:prstGeom>
        </p:spPr>
      </p:pic>
      <p:pic>
        <p:nvPicPr>
          <p:cNvPr id="15" name="Picture 7">
            <a:hlinkClick r:id="rId2"/>
            <a:extLst>
              <a:ext uri="{FF2B5EF4-FFF2-40B4-BE49-F238E27FC236}">
                <a16:creationId xmlns="" xmlns:a16="http://schemas.microsoft.com/office/drawing/2014/main" id="{C618A0D9-245F-46F9-9457-2541EFC69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583" t="49396" r="13322" b="36706"/>
          <a:stretch/>
        </p:blipFill>
        <p:spPr bwMode="auto">
          <a:xfrm>
            <a:off x="8380536" y="2871791"/>
            <a:ext cx="2362783" cy="114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 descr="flightSpeak | Aviation Pros">
            <a:hlinkClick r:id="rId2"/>
            <a:extLst>
              <a:ext uri="{FF2B5EF4-FFF2-40B4-BE49-F238E27FC236}">
                <a16:creationId xmlns="" xmlns:a16="http://schemas.microsoft.com/office/drawing/2014/main" id="{C439C9EF-4E95-4654-9B4A-D724E8194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243" b="25243"/>
          <a:stretch/>
        </p:blipFill>
        <p:spPr bwMode="auto">
          <a:xfrm>
            <a:off x="8375276" y="4862482"/>
            <a:ext cx="3190144" cy="887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valara.png">
            <a:hlinkClick r:id="rId2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9990" y="1327161"/>
            <a:ext cx="2775899" cy="1010976"/>
          </a:xfrm>
          <a:prstGeom prst="rect">
            <a:avLst/>
          </a:prstGeom>
        </p:spPr>
      </p:pic>
      <p:pic>
        <p:nvPicPr>
          <p:cNvPr id="31" name="Picture 30" descr="flightspeak.png">
            <a:hlinkClick r:id="rId2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06463" y="1228308"/>
            <a:ext cx="2739306" cy="945061"/>
          </a:xfrm>
          <a:prstGeom prst="rect">
            <a:avLst/>
          </a:prstGeom>
        </p:spPr>
      </p:pic>
      <p:pic>
        <p:nvPicPr>
          <p:cNvPr id="34" name="Picture 33" descr="quicsolv.png">
            <a:hlinkClick r:id="rId2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02606" y="4814597"/>
            <a:ext cx="2922718" cy="869570"/>
          </a:xfrm>
          <a:prstGeom prst="rect">
            <a:avLst/>
          </a:prstGeom>
        </p:spPr>
      </p:pic>
      <p:pic>
        <p:nvPicPr>
          <p:cNvPr id="35" name="Picture 34" descr="fixle.png">
            <a:hlinkClick r:id="rId2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36770" y="4864826"/>
            <a:ext cx="2530025" cy="6657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007600" y="6133068"/>
            <a:ext cx="248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accent2"/>
                </a:solidFill>
                <a:latin typeface="Raleway Black"/>
                <a:hlinkClick r:id="rId2"/>
              </a:rPr>
              <a:t>And Many More….</a:t>
            </a:r>
            <a:endParaRPr lang="en-IN" b="1" dirty="0">
              <a:solidFill>
                <a:schemeClr val="accent2"/>
              </a:solidFill>
              <a:latin typeface="Raleway Black"/>
            </a:endParaRPr>
          </a:p>
        </p:txBody>
      </p:sp>
      <p:pic>
        <p:nvPicPr>
          <p:cNvPr id="36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42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5">
            <a:extLst>
              <a:ext uri="{FF2B5EF4-FFF2-40B4-BE49-F238E27FC236}">
                <a16:creationId xmlns="" xmlns:a16="http://schemas.microsoft.com/office/drawing/2014/main" id="{18A062BB-C940-4F26-8BBF-F942F324B5F6}"/>
              </a:ext>
            </a:extLst>
          </p:cNvPr>
          <p:cNvSpPr/>
          <p:nvPr/>
        </p:nvSpPr>
        <p:spPr>
          <a:xfrm>
            <a:off x="1" y="1905000"/>
            <a:ext cx="12191999" cy="1400344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latin typeface="Raleway Black"/>
            </a:endParaRPr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="" xmlns:a16="http://schemas.microsoft.com/office/drawing/2014/main" id="{98560D9F-C558-4C34-AC75-BB59531CA2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7" t="59303" r="420" b="24618"/>
          <a:stretch/>
        </p:blipFill>
        <p:spPr>
          <a:xfrm>
            <a:off x="1" y="1855538"/>
            <a:ext cx="12191999" cy="1357562"/>
          </a:xfrm>
          <a:custGeom>
            <a:avLst/>
            <a:gdLst>
              <a:gd name="connsiteX0" fmla="*/ 0 w 12191999"/>
              <a:gd name="connsiteY0" fmla="*/ 0 h 1335506"/>
              <a:gd name="connsiteX1" fmla="*/ 12191999 w 12191999"/>
              <a:gd name="connsiteY1" fmla="*/ 0 h 1335506"/>
              <a:gd name="connsiteX2" fmla="*/ 12191999 w 12191999"/>
              <a:gd name="connsiteY2" fmla="*/ 1335506 h 1335506"/>
              <a:gd name="connsiteX3" fmla="*/ 0 w 12191999"/>
              <a:gd name="connsiteY3" fmla="*/ 1335506 h 133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335506">
                <a:moveTo>
                  <a:pt x="0" y="0"/>
                </a:moveTo>
                <a:lnTo>
                  <a:pt x="12191999" y="0"/>
                </a:lnTo>
                <a:lnTo>
                  <a:pt x="12191999" y="1335506"/>
                </a:lnTo>
                <a:lnTo>
                  <a:pt x="0" y="1335506"/>
                </a:lnTo>
                <a:close/>
              </a:path>
            </a:pathLst>
          </a:custGeom>
        </p:spPr>
      </p:pic>
      <p:sp>
        <p:nvSpPr>
          <p:cNvPr id="3" name="Freeform 15">
            <a:hlinkClick r:id="rId2"/>
            <a:extLst>
              <a:ext uri="{FF2B5EF4-FFF2-40B4-BE49-F238E27FC236}">
                <a16:creationId xmlns="" xmlns:a16="http://schemas.microsoft.com/office/drawing/2014/main" id="{A7199362-D6DA-4D52-9C45-D2823DF1612D}"/>
              </a:ext>
            </a:extLst>
          </p:cNvPr>
          <p:cNvSpPr/>
          <p:nvPr/>
        </p:nvSpPr>
        <p:spPr>
          <a:xfrm>
            <a:off x="0" y="3251201"/>
            <a:ext cx="12191999" cy="3606800"/>
          </a:xfrm>
          <a:prstGeom prst="rect">
            <a:avLst/>
          </a:prstGeom>
          <a:solidFill>
            <a:srgbClr val="EB5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aleway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E46171-788C-4554-8F3D-68E7724E9C49}"/>
              </a:ext>
            </a:extLst>
          </p:cNvPr>
          <p:cNvSpPr txBox="1"/>
          <p:nvPr/>
        </p:nvSpPr>
        <p:spPr>
          <a:xfrm>
            <a:off x="2613660" y="695563"/>
            <a:ext cx="7033260" cy="67710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en-US" sz="4400" b="1" dirty="0" smtClean="0">
                <a:solidFill>
                  <a:srgbClr val="EB5525"/>
                </a:solidFill>
                <a:latin typeface="Raleway Black"/>
              </a:rPr>
              <a:t>Queries? Please ask away</a:t>
            </a:r>
            <a:endParaRPr lang="en-GB" sz="4400" b="1" dirty="0">
              <a:solidFill>
                <a:srgbClr val="EB5525"/>
              </a:solidFill>
              <a:latin typeface="Raleway Black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5B7EB26-E9B7-415F-A131-A6B0B87D3897}"/>
              </a:ext>
            </a:extLst>
          </p:cNvPr>
          <p:cNvGrpSpPr/>
          <p:nvPr/>
        </p:nvGrpSpPr>
        <p:grpSpPr>
          <a:xfrm>
            <a:off x="5543551" y="3739238"/>
            <a:ext cx="710768" cy="2495049"/>
            <a:chOff x="6435628" y="2783230"/>
            <a:chExt cx="710768" cy="2879557"/>
          </a:xfrm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95A8BAAA-3918-4AF0-9642-D908B7824894}"/>
                </a:ext>
              </a:extLst>
            </p:cNvPr>
            <p:cNvSpPr/>
            <p:nvPr/>
          </p:nvSpPr>
          <p:spPr>
            <a:xfrm>
              <a:off x="6688662" y="2877188"/>
              <a:ext cx="457734" cy="2691641"/>
            </a:xfrm>
            <a:prstGeom prst="ellipse">
              <a:avLst/>
            </a:prstGeom>
            <a:solidFill>
              <a:schemeClr val="tx1">
                <a:alpha val="76000"/>
              </a:schemeClr>
            </a:solidFill>
            <a:ln>
              <a:noFill/>
            </a:ln>
            <a:effectLst>
              <a:softEdge rad="152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6000" tIns="36000" rIns="36000" bIns="36000" rtlCol="0" anchor="ctr"/>
            <a:lstStyle/>
            <a:p>
              <a:pPr algn="ctr"/>
              <a:endParaRPr 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Raleway Black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="" xmlns:a16="http://schemas.microsoft.com/office/drawing/2014/main" id="{DED38BC9-711A-408A-92CB-1BDB496C56BC}"/>
                </a:ext>
              </a:extLst>
            </p:cNvPr>
            <p:cNvSpPr/>
            <p:nvPr/>
          </p:nvSpPr>
          <p:spPr>
            <a:xfrm>
              <a:off x="6435628" y="2783230"/>
              <a:ext cx="558734" cy="2879557"/>
            </a:xfrm>
            <a:prstGeom prst="rect">
              <a:avLst/>
            </a:prstGeom>
            <a:solidFill>
              <a:srgbClr val="EB5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00100" y="45720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err="1" smtClean="0">
                <a:solidFill>
                  <a:schemeClr val="bg1"/>
                </a:solidFill>
                <a:latin typeface="Raleway Black"/>
              </a:rPr>
              <a:t>Kalas</a:t>
            </a:r>
            <a:r>
              <a:rPr lang="en-IN" sz="2000" b="1" dirty="0" smtClean="0">
                <a:solidFill>
                  <a:schemeClr val="bg1"/>
                </a:solidFill>
                <a:latin typeface="Raleway Black"/>
              </a:rPr>
              <a:t> road, </a:t>
            </a:r>
            <a:r>
              <a:rPr lang="en-IN" sz="2000" b="1" dirty="0" err="1" smtClean="0">
                <a:solidFill>
                  <a:schemeClr val="bg1"/>
                </a:solidFill>
                <a:latin typeface="Raleway Black"/>
              </a:rPr>
              <a:t>Vishrantwadi</a:t>
            </a:r>
            <a:r>
              <a:rPr lang="en-IN" sz="2000" b="1" dirty="0" smtClean="0">
                <a:solidFill>
                  <a:schemeClr val="bg1"/>
                </a:solidFill>
                <a:latin typeface="Raleway Black"/>
              </a:rPr>
              <a:t>,</a:t>
            </a:r>
            <a:br>
              <a:rPr lang="en-IN" sz="2000" b="1" dirty="0" smtClean="0">
                <a:solidFill>
                  <a:schemeClr val="bg1"/>
                </a:solidFill>
                <a:latin typeface="Raleway Black"/>
              </a:rPr>
            </a:br>
            <a:r>
              <a:rPr lang="en-IN" sz="2000" b="1" dirty="0" err="1" smtClean="0">
                <a:solidFill>
                  <a:schemeClr val="bg1"/>
                </a:solidFill>
                <a:latin typeface="Raleway Black"/>
              </a:rPr>
              <a:t>Pune</a:t>
            </a:r>
            <a:r>
              <a:rPr lang="en-IN" sz="2000" b="1" dirty="0" smtClean="0">
                <a:solidFill>
                  <a:schemeClr val="bg1"/>
                </a:solidFill>
                <a:latin typeface="Raleway Black"/>
              </a:rPr>
              <a:t>, Maharashtra-411015</a:t>
            </a:r>
          </a:p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Raleway Black"/>
              </a:rPr>
              <a:t> info@testbytes.net</a:t>
            </a:r>
          </a:p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Raleway Black"/>
              </a:rPr>
              <a:t> +91 811 386 5000</a:t>
            </a:r>
            <a:endParaRPr lang="en-IN" sz="2000" b="1" dirty="0">
              <a:solidFill>
                <a:schemeClr val="bg1"/>
              </a:solidFill>
              <a:latin typeface="Raleway Black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92900" y="456873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Raleway Black"/>
              </a:rPr>
              <a:t>65 Broadway Suite 1101,</a:t>
            </a:r>
            <a:br>
              <a:rPr lang="en-IN" sz="2000" b="1" dirty="0" smtClean="0">
                <a:solidFill>
                  <a:schemeClr val="bg1"/>
                </a:solidFill>
                <a:latin typeface="Raleway Black"/>
              </a:rPr>
            </a:br>
            <a:r>
              <a:rPr lang="en-IN" sz="2000" b="1" dirty="0" smtClean="0">
                <a:solidFill>
                  <a:schemeClr val="bg1"/>
                </a:solidFill>
                <a:latin typeface="Raleway Black"/>
              </a:rPr>
              <a:t>New York NY 10006</a:t>
            </a:r>
          </a:p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Raleway Black"/>
              </a:rPr>
              <a:t> info@testbytes.net</a:t>
            </a:r>
          </a:p>
          <a:p>
            <a:pPr algn="ctr"/>
            <a:r>
              <a:rPr lang="en-IN" sz="2000" b="1" dirty="0" smtClean="0">
                <a:solidFill>
                  <a:schemeClr val="bg1"/>
                </a:solidFill>
                <a:latin typeface="Raleway Black"/>
              </a:rPr>
              <a:t> +1 (212) 744-1256</a:t>
            </a:r>
            <a:endParaRPr lang="en-IN" sz="2000" b="1" dirty="0">
              <a:solidFill>
                <a:schemeClr val="bg1"/>
              </a:solidFill>
              <a:latin typeface="Raleway Black"/>
            </a:endParaRPr>
          </a:p>
        </p:txBody>
      </p:sp>
      <p:pic>
        <p:nvPicPr>
          <p:cNvPr id="2052" name="Picture 4" descr="C:\Users\vishnu sk\Downloads\marcador-de-posic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4225" y="3794125"/>
            <a:ext cx="676275" cy="676275"/>
          </a:xfrm>
          <a:prstGeom prst="rect">
            <a:avLst/>
          </a:prstGeom>
          <a:noFill/>
        </p:spPr>
      </p:pic>
      <p:pic>
        <p:nvPicPr>
          <p:cNvPr id="27" name="Picture 4" descr="C:\Users\vishnu sk\Downloads\marcador-de-posic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05925" y="3717925"/>
            <a:ext cx="676275" cy="676275"/>
          </a:xfrm>
          <a:prstGeom prst="rect">
            <a:avLst/>
          </a:prstGeom>
          <a:noFill/>
        </p:spPr>
      </p:pic>
      <p:pic>
        <p:nvPicPr>
          <p:cNvPr id="2053" name="Picture 5" descr="C:\Users\vishnu sk\Downloads\sobre.png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2638" y="5824538"/>
            <a:ext cx="512762" cy="512762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105400" y="6361668"/>
            <a:ext cx="271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Raleway Black"/>
              </a:rPr>
              <a:t>info@testbytes.net</a:t>
            </a:r>
            <a:endParaRPr lang="en-IN" b="1" dirty="0">
              <a:solidFill>
                <a:schemeClr val="bg1"/>
              </a:solidFill>
              <a:latin typeface="Raleway Black"/>
            </a:endParaRPr>
          </a:p>
        </p:txBody>
      </p:sp>
      <p:pic>
        <p:nvPicPr>
          <p:cNvPr id="18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77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4A3EC6-02BD-4904-8B0F-C044E486FF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862"/>
          <a:stretch/>
        </p:blipFill>
        <p:spPr>
          <a:xfrm>
            <a:off x="4819048" y="0"/>
            <a:ext cx="7372952" cy="68580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7F4ADDC7-96A4-4D21-83F9-E450949FDCE8}"/>
              </a:ext>
            </a:extLst>
          </p:cNvPr>
          <p:cNvSpPr/>
          <p:nvPr/>
        </p:nvSpPr>
        <p:spPr>
          <a:xfrm>
            <a:off x="0" y="0"/>
            <a:ext cx="12192000" cy="6854612"/>
          </a:xfrm>
          <a:custGeom>
            <a:avLst/>
            <a:gdLst>
              <a:gd name="connsiteX0" fmla="*/ 12192000 w 12192000"/>
              <a:gd name="connsiteY0" fmla="*/ 3884286 h 6854612"/>
              <a:gd name="connsiteX1" fmla="*/ 12192000 w 12192000"/>
              <a:gd name="connsiteY1" fmla="*/ 6854612 h 6854612"/>
              <a:gd name="connsiteX2" fmla="*/ 10462290 w 12192000"/>
              <a:gd name="connsiteY2" fmla="*/ 6854612 h 6854612"/>
              <a:gd name="connsiteX3" fmla="*/ 0 w 12192000"/>
              <a:gd name="connsiteY3" fmla="*/ 0 h 6854612"/>
              <a:gd name="connsiteX4" fmla="*/ 9253456 w 12192000"/>
              <a:gd name="connsiteY4" fmla="*/ 0 h 6854612"/>
              <a:gd name="connsiteX5" fmla="*/ 5261810 w 12192000"/>
              <a:gd name="connsiteY5" fmla="*/ 6854612 h 6854612"/>
              <a:gd name="connsiteX6" fmla="*/ 0 w 12192000"/>
              <a:gd name="connsiteY6" fmla="*/ 6854612 h 6854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4612">
                <a:moveTo>
                  <a:pt x="12192000" y="3884286"/>
                </a:moveTo>
                <a:lnTo>
                  <a:pt x="12192000" y="6854612"/>
                </a:lnTo>
                <a:lnTo>
                  <a:pt x="10462290" y="6854612"/>
                </a:lnTo>
                <a:close/>
                <a:moveTo>
                  <a:pt x="0" y="0"/>
                </a:moveTo>
                <a:lnTo>
                  <a:pt x="9253456" y="0"/>
                </a:lnTo>
                <a:lnTo>
                  <a:pt x="5261810" y="6854612"/>
                </a:lnTo>
                <a:lnTo>
                  <a:pt x="0" y="68546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2749DDE-A46C-40E7-A477-F39021385870}"/>
              </a:ext>
            </a:extLst>
          </p:cNvPr>
          <p:cNvSpPr/>
          <p:nvPr/>
        </p:nvSpPr>
        <p:spPr>
          <a:xfrm>
            <a:off x="10462290" y="3884286"/>
            <a:ext cx="1729710" cy="2970326"/>
          </a:xfrm>
          <a:custGeom>
            <a:avLst/>
            <a:gdLst>
              <a:gd name="connsiteX0" fmla="*/ 1729710 w 1729710"/>
              <a:gd name="connsiteY0" fmla="*/ 0 h 2970326"/>
              <a:gd name="connsiteX1" fmla="*/ 1729710 w 1729710"/>
              <a:gd name="connsiteY1" fmla="*/ 2970326 h 2970326"/>
              <a:gd name="connsiteX2" fmla="*/ 0 w 1729710"/>
              <a:gd name="connsiteY2" fmla="*/ 2970326 h 297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9710" h="2970326">
                <a:moveTo>
                  <a:pt x="1729710" y="0"/>
                </a:moveTo>
                <a:lnTo>
                  <a:pt x="1729710" y="2970326"/>
                </a:lnTo>
                <a:lnTo>
                  <a:pt x="0" y="2970326"/>
                </a:lnTo>
                <a:close/>
              </a:path>
            </a:pathLst>
          </a:custGeom>
          <a:solidFill>
            <a:srgbClr val="EB5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8517BA5-CECA-4A70-9AFF-DC9A6868F91D}"/>
              </a:ext>
            </a:extLst>
          </p:cNvPr>
          <p:cNvSpPr/>
          <p:nvPr/>
        </p:nvSpPr>
        <p:spPr>
          <a:xfrm>
            <a:off x="883721" y="1410564"/>
            <a:ext cx="5458659" cy="31085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2800" dirty="0" smtClean="0">
                <a:solidFill>
                  <a:srgbClr val="EB5525"/>
                </a:solidFill>
                <a:latin typeface="Raleway" panose="020B0503030101060003" pitchFamily="34" charset="0"/>
              </a:rPr>
              <a:t>Testbytes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 has been in the QA industry since </a:t>
            </a:r>
            <a:r>
              <a:rPr lang="en-US" sz="2800" dirty="0" smtClean="0">
                <a:solidFill>
                  <a:srgbClr val="EB5525"/>
                </a:solidFill>
                <a:latin typeface="Raleway" panose="020B0503030101060003" pitchFamily="34" charset="0"/>
              </a:rPr>
              <a:t>2011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rPr>
              <a:t>.</a:t>
            </a:r>
            <a:r>
              <a:rPr lang="en-US" sz="2800" dirty="0" smtClean="0">
                <a:solidFill>
                  <a:srgbClr val="EB5525"/>
                </a:solidFill>
                <a:latin typeface="Raleway" panose="020B0503030101060003" pitchFamily="34" charset="0"/>
              </a:rPr>
              <a:t> </a:t>
            </a:r>
          </a:p>
          <a:p>
            <a:endParaRPr lang="en-US" sz="2800" dirty="0" smtClean="0">
              <a:solidFill>
                <a:srgbClr val="EB5525"/>
              </a:solidFill>
              <a:latin typeface="Raleway" panose="020B0503030101060003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503030101060003" pitchFamily="34" charset="0"/>
              </a:rPr>
              <a:t>From the very start itself, we have managed to deliver the best and be the QA option for many companies across the globe.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224B4F83-812F-4455-9E0F-EB8E2E0F2CEB}"/>
              </a:ext>
            </a:extLst>
          </p:cNvPr>
          <p:cNvSpPr/>
          <p:nvPr/>
        </p:nvSpPr>
        <p:spPr>
          <a:xfrm>
            <a:off x="5090985" y="1659286"/>
            <a:ext cx="3027368" cy="5198715"/>
          </a:xfrm>
          <a:custGeom>
            <a:avLst/>
            <a:gdLst>
              <a:gd name="connsiteX0" fmla="*/ 3027368 w 3027368"/>
              <a:gd name="connsiteY0" fmla="*/ 0 h 5198715"/>
              <a:gd name="connsiteX1" fmla="*/ 3027368 w 3027368"/>
              <a:gd name="connsiteY1" fmla="*/ 144271 h 5198715"/>
              <a:gd name="connsiteX2" fmla="*/ 84013 w 3027368"/>
              <a:gd name="connsiteY2" fmla="*/ 5198715 h 5198715"/>
              <a:gd name="connsiteX3" fmla="*/ 0 w 3027368"/>
              <a:gd name="connsiteY3" fmla="*/ 5198715 h 519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7368" h="5198715">
                <a:moveTo>
                  <a:pt x="3027368" y="0"/>
                </a:moveTo>
                <a:lnTo>
                  <a:pt x="3027368" y="144271"/>
                </a:lnTo>
                <a:lnTo>
                  <a:pt x="84013" y="5198715"/>
                </a:lnTo>
                <a:lnTo>
                  <a:pt x="0" y="5198715"/>
                </a:lnTo>
                <a:close/>
              </a:path>
            </a:pathLst>
          </a:custGeom>
          <a:solidFill>
            <a:srgbClr val="EB5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D679D3E3-C6D5-4100-9A16-0DB3A4B5DC74}"/>
              </a:ext>
            </a:extLst>
          </p:cNvPr>
          <p:cNvSpPr/>
          <p:nvPr/>
        </p:nvSpPr>
        <p:spPr>
          <a:xfrm flipH="1" flipV="1">
            <a:off x="0" y="0"/>
            <a:ext cx="820910" cy="1409700"/>
          </a:xfrm>
          <a:custGeom>
            <a:avLst/>
            <a:gdLst>
              <a:gd name="connsiteX0" fmla="*/ 1729710 w 1729710"/>
              <a:gd name="connsiteY0" fmla="*/ 0 h 2970326"/>
              <a:gd name="connsiteX1" fmla="*/ 1729710 w 1729710"/>
              <a:gd name="connsiteY1" fmla="*/ 2970326 h 2970326"/>
              <a:gd name="connsiteX2" fmla="*/ 0 w 1729710"/>
              <a:gd name="connsiteY2" fmla="*/ 2970326 h 297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9710" h="2970326">
                <a:moveTo>
                  <a:pt x="1729710" y="0"/>
                </a:moveTo>
                <a:lnTo>
                  <a:pt x="1729710" y="2970326"/>
                </a:lnTo>
                <a:lnTo>
                  <a:pt x="0" y="29703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v	</a:t>
            </a:r>
          </a:p>
        </p:txBody>
      </p:sp>
      <p:pic>
        <p:nvPicPr>
          <p:cNvPr id="12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52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62C4E2A-4E4C-48FC-85B7-572466F181D7}"/>
              </a:ext>
            </a:extLst>
          </p:cNvPr>
          <p:cNvGrpSpPr/>
          <p:nvPr/>
        </p:nvGrpSpPr>
        <p:grpSpPr>
          <a:xfrm>
            <a:off x="3638550" y="742950"/>
            <a:ext cx="8370971" cy="5526589"/>
            <a:chOff x="5983705" y="817062"/>
            <a:chExt cx="6063915" cy="5223875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D08A5154-61CC-4BA3-91E0-80190D497378}"/>
                </a:ext>
              </a:extLst>
            </p:cNvPr>
            <p:cNvGrpSpPr/>
            <p:nvPr/>
          </p:nvGrpSpPr>
          <p:grpSpPr>
            <a:xfrm>
              <a:off x="5983705" y="817062"/>
              <a:ext cx="6063915" cy="5223875"/>
              <a:chOff x="5983705" y="881061"/>
              <a:chExt cx="6063915" cy="4968571"/>
            </a:xfrm>
          </p:grpSpPr>
          <p:sp>
            <p:nvSpPr>
              <p:cNvPr id="9" name="Rounded Rectangle 18">
                <a:extLst>
                  <a:ext uri="{FF2B5EF4-FFF2-40B4-BE49-F238E27FC236}">
                    <a16:creationId xmlns="" xmlns:a16="http://schemas.microsoft.com/office/drawing/2014/main" id="{9E3BDA13-7894-4DDD-AE03-486B0E873466}"/>
                  </a:ext>
                </a:extLst>
              </p:cNvPr>
              <p:cNvSpPr/>
              <p:nvPr/>
            </p:nvSpPr>
            <p:spPr>
              <a:xfrm>
                <a:off x="5983705" y="881061"/>
                <a:ext cx="6063915" cy="4968571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softEdge rad="279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9">
                <a:extLst>
                  <a:ext uri="{FF2B5EF4-FFF2-40B4-BE49-F238E27FC236}">
                    <a16:creationId xmlns="" xmlns:a16="http://schemas.microsoft.com/office/drawing/2014/main" id="{B7777255-50C1-4895-A1A7-7DB86B5E7E41}"/>
                  </a:ext>
                </a:extLst>
              </p:cNvPr>
              <p:cNvSpPr/>
              <p:nvPr/>
            </p:nvSpPr>
            <p:spPr>
              <a:xfrm>
                <a:off x="6371146" y="1205164"/>
                <a:ext cx="5399430" cy="43432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543DC5F8-54FD-47CF-8BE9-61C5297E2A1E}"/>
                </a:ext>
              </a:extLst>
            </p:cNvPr>
            <p:cNvSpPr/>
            <p:nvPr/>
          </p:nvSpPr>
          <p:spPr>
            <a:xfrm>
              <a:off x="7497078" y="2119445"/>
              <a:ext cx="3821623" cy="25309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2800" b="1" dirty="0" smtClean="0">
                  <a:solidFill>
                    <a:schemeClr val="accent2"/>
                  </a:solidFill>
                  <a:latin typeface="Raleway Black"/>
                </a:rPr>
                <a:t>Testbytes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 can check-recheck and validate performance, functionality security, and usability of your software (web-mobile-desktop) with exemplary efficiency. 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0A4C96E-2510-44FC-A899-6EB5058282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8603" r="7752"/>
          <a:stretch/>
        </p:blipFill>
        <p:spPr>
          <a:xfrm>
            <a:off x="-1041399" y="0"/>
            <a:ext cx="5518484" cy="6858000"/>
          </a:xfrm>
          <a:prstGeom prst="rect">
            <a:avLst/>
          </a:prstGeom>
        </p:spPr>
      </p:pic>
      <p:pic>
        <p:nvPicPr>
          <p:cNvPr id="14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38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913" y="544016"/>
            <a:ext cx="1130617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a-DK" sz="4000" b="1" dirty="0">
                <a:solidFill>
                  <a:schemeClr val="accent2"/>
                </a:solidFill>
                <a:latin typeface="Raleway Black" panose="020B0A03030101060003" pitchFamily="34" charset="0"/>
              </a:rPr>
              <a:t>What Makes us Capable?</a:t>
            </a:r>
          </a:p>
        </p:txBody>
      </p:sp>
      <p:sp>
        <p:nvSpPr>
          <p:cNvPr id="6" name="Oval 5"/>
          <p:cNvSpPr/>
          <p:nvPr/>
        </p:nvSpPr>
        <p:spPr>
          <a:xfrm>
            <a:off x="1028220" y="1717207"/>
            <a:ext cx="1043212" cy="1043212"/>
          </a:xfrm>
          <a:prstGeom prst="ellipse">
            <a:avLst/>
          </a:prstGeom>
          <a:solidFill>
            <a:schemeClr val="bg1"/>
          </a:solidFill>
          <a:ln w="6350">
            <a:solidFill>
              <a:srgbClr val="EB552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29173" y="2942509"/>
            <a:ext cx="2041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Highly skilled </a:t>
            </a:r>
            <a:b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</a:br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testers</a:t>
            </a:r>
          </a:p>
        </p:txBody>
      </p:sp>
      <p:sp>
        <p:nvSpPr>
          <p:cNvPr id="14" name="Oval 13"/>
          <p:cNvSpPr/>
          <p:nvPr/>
        </p:nvSpPr>
        <p:spPr>
          <a:xfrm>
            <a:off x="3322872" y="1717207"/>
            <a:ext cx="1043212" cy="1043212"/>
          </a:xfrm>
          <a:prstGeom prst="ellipse">
            <a:avLst/>
          </a:prstGeom>
          <a:solidFill>
            <a:schemeClr val="bg1"/>
          </a:solidFill>
          <a:ln w="6350">
            <a:solidFill>
              <a:srgbClr val="EB552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823825" y="2942509"/>
            <a:ext cx="2041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State-of-the-art </a:t>
            </a: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Facility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17524" y="1717207"/>
            <a:ext cx="1043212" cy="1043212"/>
          </a:xfrm>
          <a:prstGeom prst="ellipse">
            <a:avLst/>
          </a:prstGeom>
          <a:solidFill>
            <a:schemeClr val="bg1"/>
          </a:solidFill>
          <a:ln w="6350">
            <a:solidFill>
              <a:srgbClr val="EB552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118477" y="2942509"/>
            <a:ext cx="2041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Custom environment for varied software</a:t>
            </a:r>
          </a:p>
        </p:txBody>
      </p:sp>
      <p:sp>
        <p:nvSpPr>
          <p:cNvPr id="20" name="Oval 19"/>
          <p:cNvSpPr/>
          <p:nvPr/>
        </p:nvSpPr>
        <p:spPr>
          <a:xfrm>
            <a:off x="7912176" y="1717207"/>
            <a:ext cx="1043212" cy="1043212"/>
          </a:xfrm>
          <a:prstGeom prst="ellipse">
            <a:avLst/>
          </a:prstGeom>
          <a:solidFill>
            <a:schemeClr val="bg1"/>
          </a:solidFill>
          <a:ln w="6350">
            <a:solidFill>
              <a:srgbClr val="EB552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413129" y="2942509"/>
            <a:ext cx="2041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Detailed report generation</a:t>
            </a:r>
          </a:p>
        </p:txBody>
      </p:sp>
      <p:sp>
        <p:nvSpPr>
          <p:cNvPr id="23" name="Oval 22"/>
          <p:cNvSpPr/>
          <p:nvPr/>
        </p:nvSpPr>
        <p:spPr>
          <a:xfrm>
            <a:off x="10206828" y="1717207"/>
            <a:ext cx="1043212" cy="1043212"/>
          </a:xfrm>
          <a:prstGeom prst="ellipse">
            <a:avLst/>
          </a:prstGeom>
          <a:solidFill>
            <a:schemeClr val="bg1"/>
          </a:solidFill>
          <a:ln w="6350">
            <a:solidFill>
              <a:srgbClr val="EB552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9707781" y="2942509"/>
            <a:ext cx="20413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Maximum test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rPr>
              <a:t>coverage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Raleway Black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1EF9D285-A281-489D-B4E4-2FF87F43A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96" y="2015283"/>
            <a:ext cx="447061" cy="4470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61C20CD-D868-4440-A496-6DFF22407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89" y="2028524"/>
            <a:ext cx="420578" cy="4205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54CEDFD-8C24-41BE-8340-8287E3AEDB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21" y="2017404"/>
            <a:ext cx="442818" cy="4428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ADDD3E2-3D03-4D5D-9011-1FDCF22215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751" y="2039782"/>
            <a:ext cx="398063" cy="39806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3AE2CF70-A2CD-4E1E-9453-B7137C94CA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241" y="2006620"/>
            <a:ext cx="464387" cy="46438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62AB5E76-82B7-4C85-B22E-13E76A80818C}"/>
              </a:ext>
            </a:extLst>
          </p:cNvPr>
          <p:cNvGrpSpPr/>
          <p:nvPr/>
        </p:nvGrpSpPr>
        <p:grpSpPr>
          <a:xfrm>
            <a:off x="1633369" y="4104271"/>
            <a:ext cx="8925263" cy="2179409"/>
            <a:chOff x="529173" y="4104271"/>
            <a:chExt cx="8925263" cy="2179409"/>
          </a:xfrm>
        </p:grpSpPr>
        <p:sp>
          <p:nvSpPr>
            <p:cNvPr id="26" name="Oval 25"/>
            <p:cNvSpPr/>
            <p:nvPr/>
          </p:nvSpPr>
          <p:spPr>
            <a:xfrm>
              <a:off x="1028220" y="4104271"/>
              <a:ext cx="1043212" cy="10432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EB552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29173" y="5329573"/>
              <a:ext cx="204130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Detailed test case design and flawless execution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3322872" y="4104271"/>
              <a:ext cx="1043212" cy="10432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EB552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823825" y="5329573"/>
              <a:ext cx="204130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Real device /emulator/simulator at disposal for testing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5617524" y="4104271"/>
              <a:ext cx="1043212" cy="10432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EB552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18477" y="5329573"/>
              <a:ext cx="204130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Ethical </a:t>
              </a:r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hackers/ security analysts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to </a:t>
              </a:r>
              <a:b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</a:b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fish out security loopholes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7912176" y="4104271"/>
              <a:ext cx="1043212" cy="1043212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EB552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413129" y="5329573"/>
              <a:ext cx="204130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Full-fledged team </a:t>
              </a:r>
              <a:b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</a:b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and resource for security audit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97EE69B5-3610-4078-8F15-B3E1F665D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149" y="4389200"/>
              <a:ext cx="473354" cy="473354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="" xmlns:a16="http://schemas.microsoft.com/office/drawing/2014/main" id="{78BAF661-A8DA-49DF-B2E7-7C612DAE0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7267" y="4398666"/>
              <a:ext cx="454422" cy="45442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EC3513C0-61A3-4599-800A-773BBCEF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4949" y="4382646"/>
              <a:ext cx="448363" cy="44836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="" xmlns:a16="http://schemas.microsoft.com/office/drawing/2014/main" id="{269D6CAE-9A1A-47EE-B3EE-CD4F37556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9994" y="4336689"/>
              <a:ext cx="527577" cy="527577"/>
            </a:xfrm>
            <a:prstGeom prst="rect">
              <a:avLst/>
            </a:prstGeom>
          </p:spPr>
        </p:pic>
      </p:grpSp>
      <p:pic>
        <p:nvPicPr>
          <p:cNvPr id="38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24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04FB4E2-8FE5-4B9A-97FE-8DA1D767D4F5}"/>
              </a:ext>
            </a:extLst>
          </p:cNvPr>
          <p:cNvGrpSpPr/>
          <p:nvPr/>
        </p:nvGrpSpPr>
        <p:grpSpPr>
          <a:xfrm>
            <a:off x="642385" y="1011434"/>
            <a:ext cx="10614286" cy="5274309"/>
            <a:chOff x="122015" y="403755"/>
            <a:chExt cx="11627073" cy="5777569"/>
          </a:xfrm>
        </p:grpSpPr>
        <p:sp>
          <p:nvSpPr>
            <p:cNvPr id="7" name="Donut 112">
              <a:extLst>
                <a:ext uri="{FF2B5EF4-FFF2-40B4-BE49-F238E27FC236}">
                  <a16:creationId xmlns="" xmlns:a16="http://schemas.microsoft.com/office/drawing/2014/main" id="{03B5A267-D8B8-4FA1-8398-1BE4A6F3186C}"/>
                </a:ext>
              </a:extLst>
            </p:cNvPr>
            <p:cNvSpPr/>
            <p:nvPr/>
          </p:nvSpPr>
          <p:spPr>
            <a:xfrm>
              <a:off x="3991421" y="1440535"/>
              <a:ext cx="4209158" cy="4209158"/>
            </a:xfrm>
            <a:prstGeom prst="donut">
              <a:avLst>
                <a:gd name="adj" fmla="val 1440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="" xmlns:a16="http://schemas.microsoft.com/office/drawing/2014/main" id="{AE18B562-217B-49EC-B337-6DB40D7DAACF}"/>
                </a:ext>
              </a:extLst>
            </p:cNvPr>
            <p:cNvGrpSpPr/>
            <p:nvPr/>
          </p:nvGrpSpPr>
          <p:grpSpPr>
            <a:xfrm>
              <a:off x="3673619" y="1124910"/>
              <a:ext cx="4844763" cy="4840408"/>
              <a:chOff x="3588630" y="1398707"/>
              <a:chExt cx="5042805" cy="5038272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A458ACAB-EB61-4C8F-BB58-BFDBAA47773A}"/>
                  </a:ext>
                </a:extLst>
              </p:cNvPr>
              <p:cNvGrpSpPr/>
              <p:nvPr/>
            </p:nvGrpSpPr>
            <p:grpSpPr>
              <a:xfrm>
                <a:off x="3588630" y="1398707"/>
                <a:ext cx="5042805" cy="5038272"/>
                <a:chOff x="4973051" y="500313"/>
                <a:chExt cx="5862643" cy="5857374"/>
              </a:xfrm>
            </p:grpSpPr>
            <p:sp>
              <p:nvSpPr>
                <p:cNvPr id="126" name="Circle: Hollow 125">
                  <a:extLst>
                    <a:ext uri="{FF2B5EF4-FFF2-40B4-BE49-F238E27FC236}">
                      <a16:creationId xmlns="" xmlns:a16="http://schemas.microsoft.com/office/drawing/2014/main" id="{B9325321-2B62-435C-8527-70CBEEAE6EFA}"/>
                    </a:ext>
                  </a:extLst>
                </p:cNvPr>
                <p:cNvSpPr/>
                <p:nvPr/>
              </p:nvSpPr>
              <p:spPr>
                <a:xfrm>
                  <a:off x="5202134" y="729395"/>
                  <a:ext cx="5404478" cy="5404479"/>
                </a:xfrm>
                <a:prstGeom prst="donut">
                  <a:avLst>
                    <a:gd name="adj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aleway Black"/>
                  </a:endParaRPr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="" xmlns:a16="http://schemas.microsoft.com/office/drawing/2014/main" id="{6687C711-9B02-4820-A6EA-2ED61C7864D1}"/>
                    </a:ext>
                  </a:extLst>
                </p:cNvPr>
                <p:cNvSpPr/>
                <p:nvPr/>
              </p:nvSpPr>
              <p:spPr>
                <a:xfrm>
                  <a:off x="4973051" y="500313"/>
                  <a:ext cx="5862643" cy="5857374"/>
                </a:xfrm>
                <a:custGeom>
                  <a:avLst/>
                  <a:gdLst>
                    <a:gd name="connsiteX0" fmla="*/ 3156162 w 5029202"/>
                    <a:gd name="connsiteY0" fmla="*/ 3439354 h 5024681"/>
                    <a:gd name="connsiteX1" fmla="*/ 4019118 w 5029202"/>
                    <a:gd name="connsiteY1" fmla="*/ 4529646 h 5024681"/>
                    <a:gd name="connsiteX2" fmla="*/ 3857166 w 5029202"/>
                    <a:gd name="connsiteY2" fmla="*/ 4641188 h 5024681"/>
                    <a:gd name="connsiteX3" fmla="*/ 2698093 w 5029202"/>
                    <a:gd name="connsiteY3" fmla="*/ 5022610 h 5024681"/>
                    <a:gd name="connsiteX4" fmla="*/ 2640444 w 5029202"/>
                    <a:gd name="connsiteY4" fmla="*/ 5024681 h 5024681"/>
                    <a:gd name="connsiteX5" fmla="*/ 2584387 w 5029202"/>
                    <a:gd name="connsiteY5" fmla="*/ 3638108 h 5024681"/>
                    <a:gd name="connsiteX6" fmla="*/ 2654712 w 5029202"/>
                    <a:gd name="connsiteY6" fmla="*/ 3633782 h 5024681"/>
                    <a:gd name="connsiteX7" fmla="*/ 3040149 w 5029202"/>
                    <a:gd name="connsiteY7" fmla="*/ 3512721 h 5024681"/>
                    <a:gd name="connsiteX8" fmla="*/ 1869223 w 5029202"/>
                    <a:gd name="connsiteY8" fmla="*/ 3436940 h 5024681"/>
                    <a:gd name="connsiteX9" fmla="*/ 1989054 w 5029202"/>
                    <a:gd name="connsiteY9" fmla="*/ 3512721 h 5024681"/>
                    <a:gd name="connsiteX10" fmla="*/ 2374491 w 5029202"/>
                    <a:gd name="connsiteY10" fmla="*/ 3633782 h 5024681"/>
                    <a:gd name="connsiteX11" fmla="*/ 2432386 w 5029202"/>
                    <a:gd name="connsiteY11" fmla="*/ 3637343 h 5024681"/>
                    <a:gd name="connsiteX12" fmla="*/ 2376345 w 5029202"/>
                    <a:gd name="connsiteY12" fmla="*/ 5023527 h 5024681"/>
                    <a:gd name="connsiteX13" fmla="*/ 2305177 w 5029202"/>
                    <a:gd name="connsiteY13" fmla="*/ 5020606 h 5024681"/>
                    <a:gd name="connsiteX14" fmla="*/ 1010076 w 5029202"/>
                    <a:gd name="connsiteY14" fmla="*/ 4529640 h 5024681"/>
                    <a:gd name="connsiteX15" fmla="*/ 1006593 w 5029202"/>
                    <a:gd name="connsiteY15" fmla="*/ 4526819 h 5024681"/>
                    <a:gd name="connsiteX16" fmla="*/ 3602919 w 5029202"/>
                    <a:gd name="connsiteY16" fmla="*/ 2806330 h 5024681"/>
                    <a:gd name="connsiteX17" fmla="*/ 4958516 w 5029202"/>
                    <a:gd name="connsiteY17" fmla="*/ 3097601 h 5024681"/>
                    <a:gd name="connsiteX18" fmla="*/ 4916150 w 5029202"/>
                    <a:gd name="connsiteY18" fmla="*/ 3262367 h 5024681"/>
                    <a:gd name="connsiteX19" fmla="*/ 4313896 w 5029202"/>
                    <a:gd name="connsiteY19" fmla="*/ 4271236 h 5024681"/>
                    <a:gd name="connsiteX20" fmla="*/ 4218602 w 5029202"/>
                    <a:gd name="connsiteY20" fmla="*/ 4361548 h 5024681"/>
                    <a:gd name="connsiteX21" fmla="*/ 3271888 w 5029202"/>
                    <a:gd name="connsiteY21" fmla="*/ 3346018 h 5024681"/>
                    <a:gd name="connsiteX22" fmla="*/ 3321585 w 5029202"/>
                    <a:gd name="connsiteY22" fmla="*/ 3302452 h 5024681"/>
                    <a:gd name="connsiteX23" fmla="*/ 3591697 w 5029202"/>
                    <a:gd name="connsiteY23" fmla="*/ 2849974 h 5024681"/>
                    <a:gd name="connsiteX24" fmla="*/ 1425727 w 5029202"/>
                    <a:gd name="connsiteY24" fmla="*/ 2804165 h 5024681"/>
                    <a:gd name="connsiteX25" fmla="*/ 1437506 w 5029202"/>
                    <a:gd name="connsiteY25" fmla="*/ 2849974 h 5024681"/>
                    <a:gd name="connsiteX26" fmla="*/ 1707618 w 5029202"/>
                    <a:gd name="connsiteY26" fmla="*/ 3302452 h 5024681"/>
                    <a:gd name="connsiteX27" fmla="*/ 1754163 w 5029202"/>
                    <a:gd name="connsiteY27" fmla="*/ 3343255 h 5024681"/>
                    <a:gd name="connsiteX28" fmla="*/ 807559 w 5029202"/>
                    <a:gd name="connsiteY28" fmla="*/ 4358665 h 5024681"/>
                    <a:gd name="connsiteX29" fmla="*/ 715307 w 5029202"/>
                    <a:gd name="connsiteY29" fmla="*/ 4271236 h 5024681"/>
                    <a:gd name="connsiteX30" fmla="*/ 113052 w 5029202"/>
                    <a:gd name="connsiteY30" fmla="*/ 3262367 h 5024681"/>
                    <a:gd name="connsiteX31" fmla="*/ 70129 w 5029202"/>
                    <a:gd name="connsiteY31" fmla="*/ 3095436 h 5024681"/>
                    <a:gd name="connsiteX32" fmla="*/ 266028 w 5029202"/>
                    <a:gd name="connsiteY32" fmla="*/ 1389869 h 5024681"/>
                    <a:gd name="connsiteX33" fmla="*/ 1491758 w 5029202"/>
                    <a:gd name="connsiteY33" fmla="*/ 2042021 h 5024681"/>
                    <a:gd name="connsiteX34" fmla="*/ 1480855 w 5029202"/>
                    <a:gd name="connsiteY34" fmla="*/ 2063001 h 5024681"/>
                    <a:gd name="connsiteX35" fmla="*/ 1386802 w 5029202"/>
                    <a:gd name="connsiteY35" fmla="*/ 2514601 h 5024681"/>
                    <a:gd name="connsiteX36" fmla="*/ 1392625 w 5029202"/>
                    <a:gd name="connsiteY36" fmla="*/ 2629912 h 5024681"/>
                    <a:gd name="connsiteX37" fmla="*/ 1396430 w 5029202"/>
                    <a:gd name="connsiteY37" fmla="*/ 2654840 h 5024681"/>
                    <a:gd name="connsiteX38" fmla="*/ 22734 w 5029202"/>
                    <a:gd name="connsiteY38" fmla="*/ 2835601 h 5024681"/>
                    <a:gd name="connsiteX39" fmla="*/ 12983 w 5029202"/>
                    <a:gd name="connsiteY39" fmla="*/ 2771705 h 5024681"/>
                    <a:gd name="connsiteX40" fmla="*/ 0 w 5029202"/>
                    <a:gd name="connsiteY40" fmla="*/ 2514601 h 5024681"/>
                    <a:gd name="connsiteX41" fmla="*/ 209705 w 5029202"/>
                    <a:gd name="connsiteY41" fmla="*/ 1507689 h 5024681"/>
                    <a:gd name="connsiteX42" fmla="*/ 4757912 w 5029202"/>
                    <a:gd name="connsiteY42" fmla="*/ 1382854 h 5024681"/>
                    <a:gd name="connsiteX43" fmla="*/ 4831592 w 5029202"/>
                    <a:gd name="connsiteY43" fmla="*/ 1535805 h 5024681"/>
                    <a:gd name="connsiteX44" fmla="*/ 5029202 w 5029202"/>
                    <a:gd name="connsiteY44" fmla="*/ 2514601 h 5024681"/>
                    <a:gd name="connsiteX45" fmla="*/ 5016219 w 5029202"/>
                    <a:gd name="connsiteY45" fmla="*/ 2771705 h 5024681"/>
                    <a:gd name="connsiteX46" fmla="*/ 5006627 w 5029202"/>
                    <a:gd name="connsiteY46" fmla="*/ 2834560 h 5024681"/>
                    <a:gd name="connsiteX47" fmla="*/ 3632932 w 5029202"/>
                    <a:gd name="connsiteY47" fmla="*/ 2653800 h 5024681"/>
                    <a:gd name="connsiteX48" fmla="*/ 3636578 w 5029202"/>
                    <a:gd name="connsiteY48" fmla="*/ 2629912 h 5024681"/>
                    <a:gd name="connsiteX49" fmla="*/ 3642400 w 5029202"/>
                    <a:gd name="connsiteY49" fmla="*/ 2514601 h 5024681"/>
                    <a:gd name="connsiteX50" fmla="*/ 3553772 w 5029202"/>
                    <a:gd name="connsiteY50" fmla="*/ 2075611 h 5024681"/>
                    <a:gd name="connsiteX51" fmla="*/ 3533798 w 5029202"/>
                    <a:gd name="connsiteY51" fmla="*/ 2034147 h 5024681"/>
                    <a:gd name="connsiteX52" fmla="*/ 3499951 w 5029202"/>
                    <a:gd name="connsiteY52" fmla="*/ 201654 h 5024681"/>
                    <a:gd name="connsiteX53" fmla="*/ 3577210 w 5029202"/>
                    <a:gd name="connsiteY53" fmla="*/ 234887 h 5024681"/>
                    <a:gd name="connsiteX54" fmla="*/ 4599748 w 5029202"/>
                    <a:gd name="connsiteY54" fmla="*/ 1108664 h 5024681"/>
                    <a:gd name="connsiteX55" fmla="*/ 4626126 w 5029202"/>
                    <a:gd name="connsiteY55" fmla="*/ 1152083 h 5024681"/>
                    <a:gd name="connsiteX56" fmla="*/ 3459262 w 5029202"/>
                    <a:gd name="connsiteY56" fmla="*/ 1899630 h 5024681"/>
                    <a:gd name="connsiteX57" fmla="*/ 3449790 w 5029202"/>
                    <a:gd name="connsiteY57" fmla="*/ 1884038 h 5024681"/>
                    <a:gd name="connsiteX58" fmla="*/ 3052177 w 5029202"/>
                    <a:gd name="connsiteY58" fmla="*/ 1522922 h 5024681"/>
                    <a:gd name="connsiteX59" fmla="*/ 2979815 w 5029202"/>
                    <a:gd name="connsiteY59" fmla="*/ 1489149 h 5024681"/>
                    <a:gd name="connsiteX60" fmla="*/ 1528955 w 5029202"/>
                    <a:gd name="connsiteY60" fmla="*/ 200910 h 5024681"/>
                    <a:gd name="connsiteX61" fmla="*/ 2049024 w 5029202"/>
                    <a:gd name="connsiteY61" fmla="*/ 1488238 h 5024681"/>
                    <a:gd name="connsiteX62" fmla="*/ 1977025 w 5029202"/>
                    <a:gd name="connsiteY62" fmla="*/ 1522922 h 5024681"/>
                    <a:gd name="connsiteX63" fmla="*/ 1635780 w 5029202"/>
                    <a:gd name="connsiteY63" fmla="*/ 1807713 h 5024681"/>
                    <a:gd name="connsiteX64" fmla="*/ 1565124 w 5029202"/>
                    <a:gd name="connsiteY64" fmla="*/ 1908363 h 5024681"/>
                    <a:gd name="connsiteX65" fmla="*/ 397131 w 5029202"/>
                    <a:gd name="connsiteY65" fmla="*/ 1160093 h 5024681"/>
                    <a:gd name="connsiteX66" fmla="*/ 455202 w 5029202"/>
                    <a:gd name="connsiteY66" fmla="*/ 1071282 h 5024681"/>
                    <a:gd name="connsiteX67" fmla="*/ 1315993 w 5029202"/>
                    <a:gd name="connsiteY67" fmla="*/ 303499 h 5024681"/>
                    <a:gd name="connsiteX68" fmla="*/ 2514601 w 5029202"/>
                    <a:gd name="connsiteY68" fmla="*/ 0 h 5024681"/>
                    <a:gd name="connsiteX69" fmla="*/ 3143039 w 5029202"/>
                    <a:gd name="connsiteY69" fmla="*/ 79166 h 5024681"/>
                    <a:gd name="connsiteX70" fmla="*/ 3252157 w 5029202"/>
                    <a:gd name="connsiteY70" fmla="*/ 110884 h 5024681"/>
                    <a:gd name="connsiteX71" fmla="*/ 2837790 w 5029202"/>
                    <a:gd name="connsiteY71" fmla="*/ 1435719 h 5024681"/>
                    <a:gd name="connsiteX72" fmla="*/ 2796456 w 5029202"/>
                    <a:gd name="connsiteY72" fmla="*/ 1422308 h 5024681"/>
                    <a:gd name="connsiteX73" fmla="*/ 2514601 w 5029202"/>
                    <a:gd name="connsiteY73" fmla="*/ 1386802 h 5024681"/>
                    <a:gd name="connsiteX74" fmla="*/ 2287311 w 5029202"/>
                    <a:gd name="connsiteY74" fmla="*/ 1409715 h 5024681"/>
                    <a:gd name="connsiteX75" fmla="*/ 2191027 w 5029202"/>
                    <a:gd name="connsiteY75" fmla="*/ 1434472 h 5024681"/>
                    <a:gd name="connsiteX76" fmla="*/ 1776917 w 5029202"/>
                    <a:gd name="connsiteY76" fmla="*/ 110460 h 5024681"/>
                    <a:gd name="connsiteX77" fmla="*/ 2007821 w 5029202"/>
                    <a:gd name="connsiteY77" fmla="*/ 51088 h 5024681"/>
                    <a:gd name="connsiteX78" fmla="*/ 2514601 w 5029202"/>
                    <a:gd name="connsiteY78" fmla="*/ 0 h 5024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</a:cxnLst>
                  <a:rect l="l" t="t" r="r" b="b"/>
                  <a:pathLst>
                    <a:path w="5029202" h="5024681">
                      <a:moveTo>
                        <a:pt x="3156162" y="3439354"/>
                      </a:moveTo>
                      <a:lnTo>
                        <a:pt x="4019118" y="4529646"/>
                      </a:lnTo>
                      <a:lnTo>
                        <a:pt x="3857166" y="4641188"/>
                      </a:lnTo>
                      <a:cubicBezTo>
                        <a:pt x="3517265" y="4856226"/>
                        <a:pt x="3122254" y="4992021"/>
                        <a:pt x="2698093" y="5022610"/>
                      </a:cubicBezTo>
                      <a:lnTo>
                        <a:pt x="2640444" y="5024681"/>
                      </a:lnTo>
                      <a:lnTo>
                        <a:pt x="2584387" y="3638108"/>
                      </a:lnTo>
                      <a:lnTo>
                        <a:pt x="2654712" y="3633782"/>
                      </a:lnTo>
                      <a:cubicBezTo>
                        <a:pt x="2792428" y="3616717"/>
                        <a:pt x="2922447" y="3574824"/>
                        <a:pt x="3040149" y="3512721"/>
                      </a:cubicBezTo>
                      <a:close/>
                      <a:moveTo>
                        <a:pt x="1869223" y="3436940"/>
                      </a:moveTo>
                      <a:lnTo>
                        <a:pt x="1989054" y="3512721"/>
                      </a:lnTo>
                      <a:cubicBezTo>
                        <a:pt x="2106757" y="3574824"/>
                        <a:pt x="2236775" y="3616717"/>
                        <a:pt x="2374491" y="3633782"/>
                      </a:cubicBezTo>
                      <a:lnTo>
                        <a:pt x="2432386" y="3637343"/>
                      </a:lnTo>
                      <a:lnTo>
                        <a:pt x="2376345" y="5023527"/>
                      </a:lnTo>
                      <a:lnTo>
                        <a:pt x="2305177" y="5020606"/>
                      </a:lnTo>
                      <a:cubicBezTo>
                        <a:pt x="1821795" y="4980752"/>
                        <a:pt x="1377176" y="4804178"/>
                        <a:pt x="1010076" y="4529640"/>
                      </a:cubicBezTo>
                      <a:lnTo>
                        <a:pt x="1006593" y="4526819"/>
                      </a:lnTo>
                      <a:close/>
                      <a:moveTo>
                        <a:pt x="3602919" y="2806330"/>
                      </a:moveTo>
                      <a:lnTo>
                        <a:pt x="4958516" y="3097601"/>
                      </a:lnTo>
                      <a:lnTo>
                        <a:pt x="4916150" y="3262367"/>
                      </a:lnTo>
                      <a:cubicBezTo>
                        <a:pt x="4796759" y="3646223"/>
                        <a:pt x="4587872" y="3990648"/>
                        <a:pt x="4313896" y="4271236"/>
                      </a:cubicBezTo>
                      <a:lnTo>
                        <a:pt x="4218602" y="4361548"/>
                      </a:lnTo>
                      <a:lnTo>
                        <a:pt x="3271888" y="3346018"/>
                      </a:lnTo>
                      <a:lnTo>
                        <a:pt x="3321585" y="3302452"/>
                      </a:lnTo>
                      <a:cubicBezTo>
                        <a:pt x="3444464" y="3176608"/>
                        <a:pt x="3538150" y="3022133"/>
                        <a:pt x="3591697" y="2849974"/>
                      </a:cubicBezTo>
                      <a:close/>
                      <a:moveTo>
                        <a:pt x="1425727" y="2804165"/>
                      </a:moveTo>
                      <a:lnTo>
                        <a:pt x="1437506" y="2849974"/>
                      </a:lnTo>
                      <a:cubicBezTo>
                        <a:pt x="1491053" y="3022133"/>
                        <a:pt x="1584739" y="3176608"/>
                        <a:pt x="1707618" y="3302452"/>
                      </a:cubicBezTo>
                      <a:lnTo>
                        <a:pt x="1754163" y="3343255"/>
                      </a:lnTo>
                      <a:lnTo>
                        <a:pt x="807559" y="4358665"/>
                      </a:lnTo>
                      <a:lnTo>
                        <a:pt x="715307" y="4271236"/>
                      </a:lnTo>
                      <a:cubicBezTo>
                        <a:pt x="441331" y="3990648"/>
                        <a:pt x="232444" y="3646223"/>
                        <a:pt x="113052" y="3262367"/>
                      </a:cubicBezTo>
                      <a:lnTo>
                        <a:pt x="70129" y="3095436"/>
                      </a:lnTo>
                      <a:close/>
                      <a:moveTo>
                        <a:pt x="266028" y="1389869"/>
                      </a:moveTo>
                      <a:lnTo>
                        <a:pt x="1491758" y="2042021"/>
                      </a:lnTo>
                      <a:lnTo>
                        <a:pt x="1480855" y="2063001"/>
                      </a:lnTo>
                      <a:cubicBezTo>
                        <a:pt x="1420364" y="2201275"/>
                        <a:pt x="1386802" y="2354019"/>
                        <a:pt x="1386802" y="2514601"/>
                      </a:cubicBezTo>
                      <a:cubicBezTo>
                        <a:pt x="1386802" y="2553530"/>
                        <a:pt x="1388775" y="2591999"/>
                        <a:pt x="1392625" y="2629912"/>
                      </a:cubicBezTo>
                      <a:lnTo>
                        <a:pt x="1396430" y="2654840"/>
                      </a:lnTo>
                      <a:lnTo>
                        <a:pt x="22734" y="2835601"/>
                      </a:lnTo>
                      <a:lnTo>
                        <a:pt x="12983" y="2771705"/>
                      </a:lnTo>
                      <a:cubicBezTo>
                        <a:pt x="4398" y="2687171"/>
                        <a:pt x="0" y="2601400"/>
                        <a:pt x="0" y="2514601"/>
                      </a:cubicBezTo>
                      <a:cubicBezTo>
                        <a:pt x="0" y="2156558"/>
                        <a:pt x="74831" y="1815991"/>
                        <a:pt x="209705" y="1507689"/>
                      </a:cubicBezTo>
                      <a:close/>
                      <a:moveTo>
                        <a:pt x="4757912" y="1382854"/>
                      </a:moveTo>
                      <a:lnTo>
                        <a:pt x="4831592" y="1535805"/>
                      </a:lnTo>
                      <a:cubicBezTo>
                        <a:pt x="4958838" y="1836648"/>
                        <a:pt x="5029202" y="2167407"/>
                        <a:pt x="5029202" y="2514601"/>
                      </a:cubicBezTo>
                      <a:cubicBezTo>
                        <a:pt x="5029202" y="2601400"/>
                        <a:pt x="5024804" y="2687171"/>
                        <a:pt x="5016219" y="2771705"/>
                      </a:cubicBezTo>
                      <a:lnTo>
                        <a:pt x="5006627" y="2834560"/>
                      </a:lnTo>
                      <a:lnTo>
                        <a:pt x="3632932" y="2653800"/>
                      </a:lnTo>
                      <a:lnTo>
                        <a:pt x="3636578" y="2629912"/>
                      </a:lnTo>
                      <a:cubicBezTo>
                        <a:pt x="3640428" y="2591999"/>
                        <a:pt x="3642400" y="2553530"/>
                        <a:pt x="3642400" y="2514601"/>
                      </a:cubicBezTo>
                      <a:cubicBezTo>
                        <a:pt x="3642400" y="2358885"/>
                        <a:pt x="3610842" y="2210539"/>
                        <a:pt x="3553772" y="2075611"/>
                      </a:cubicBezTo>
                      <a:lnTo>
                        <a:pt x="3533798" y="2034147"/>
                      </a:lnTo>
                      <a:close/>
                      <a:moveTo>
                        <a:pt x="3499951" y="201654"/>
                      </a:moveTo>
                      <a:lnTo>
                        <a:pt x="3577210" y="234887"/>
                      </a:lnTo>
                      <a:cubicBezTo>
                        <a:pt x="3992215" y="428658"/>
                        <a:pt x="4345559" y="732415"/>
                        <a:pt x="4599748" y="1108664"/>
                      </a:cubicBezTo>
                      <a:lnTo>
                        <a:pt x="4626126" y="1152083"/>
                      </a:lnTo>
                      <a:lnTo>
                        <a:pt x="3459262" y="1899630"/>
                      </a:lnTo>
                      <a:lnTo>
                        <a:pt x="3449790" y="1884038"/>
                      </a:lnTo>
                      <a:cubicBezTo>
                        <a:pt x="3348453" y="1734040"/>
                        <a:pt x="3211979" y="1609731"/>
                        <a:pt x="3052177" y="1522922"/>
                      </a:cubicBezTo>
                      <a:lnTo>
                        <a:pt x="2979815" y="1489149"/>
                      </a:lnTo>
                      <a:close/>
                      <a:moveTo>
                        <a:pt x="1528955" y="200910"/>
                      </a:moveTo>
                      <a:lnTo>
                        <a:pt x="2049024" y="1488238"/>
                      </a:lnTo>
                      <a:lnTo>
                        <a:pt x="1977025" y="1522922"/>
                      </a:lnTo>
                      <a:cubicBezTo>
                        <a:pt x="1845189" y="1594540"/>
                        <a:pt x="1729230" y="1691681"/>
                        <a:pt x="1635780" y="1807713"/>
                      </a:cubicBezTo>
                      <a:lnTo>
                        <a:pt x="1565124" y="1908363"/>
                      </a:lnTo>
                      <a:lnTo>
                        <a:pt x="397131" y="1160093"/>
                      </a:lnTo>
                      <a:lnTo>
                        <a:pt x="455202" y="1071282"/>
                      </a:lnTo>
                      <a:cubicBezTo>
                        <a:pt x="678295" y="753550"/>
                        <a:pt x="973052" y="489796"/>
                        <a:pt x="1315993" y="303499"/>
                      </a:cubicBezTo>
                      <a:close/>
                      <a:moveTo>
                        <a:pt x="2514601" y="0"/>
                      </a:moveTo>
                      <a:cubicBezTo>
                        <a:pt x="2731597" y="0"/>
                        <a:pt x="2942174" y="27486"/>
                        <a:pt x="3143039" y="79166"/>
                      </a:cubicBezTo>
                      <a:lnTo>
                        <a:pt x="3252157" y="110884"/>
                      </a:lnTo>
                      <a:lnTo>
                        <a:pt x="2837790" y="1435719"/>
                      </a:lnTo>
                      <a:lnTo>
                        <a:pt x="2796456" y="1422308"/>
                      </a:lnTo>
                      <a:cubicBezTo>
                        <a:pt x="2706368" y="1399130"/>
                        <a:pt x="2611924" y="1386802"/>
                        <a:pt x="2514601" y="1386802"/>
                      </a:cubicBezTo>
                      <a:cubicBezTo>
                        <a:pt x="2436743" y="1386802"/>
                        <a:pt x="2360727" y="1394692"/>
                        <a:pt x="2287311" y="1409715"/>
                      </a:cubicBezTo>
                      <a:lnTo>
                        <a:pt x="2191027" y="1434472"/>
                      </a:lnTo>
                      <a:lnTo>
                        <a:pt x="1776917" y="110460"/>
                      </a:lnTo>
                      <a:lnTo>
                        <a:pt x="2007821" y="51088"/>
                      </a:lnTo>
                      <a:cubicBezTo>
                        <a:pt x="2171516" y="17591"/>
                        <a:pt x="2341004" y="0"/>
                        <a:pt x="251460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rgbClr val="EB5525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aleway Black"/>
                  </a:endParaRP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5DEE6812-EA88-4CD6-9986-6E316BEADBCE}"/>
                  </a:ext>
                </a:extLst>
              </p:cNvPr>
              <p:cNvGrpSpPr/>
              <p:nvPr/>
            </p:nvGrpSpPr>
            <p:grpSpPr>
              <a:xfrm>
                <a:off x="5247176" y="3059135"/>
                <a:ext cx="1719831" cy="1719831"/>
                <a:chOff x="6244417" y="2395983"/>
                <a:chExt cx="2024888" cy="2024888"/>
              </a:xfrm>
            </p:grpSpPr>
            <p:sp>
              <p:nvSpPr>
                <p:cNvPr id="124" name="Oval 123">
                  <a:extLst>
                    <a:ext uri="{FF2B5EF4-FFF2-40B4-BE49-F238E27FC236}">
                      <a16:creationId xmlns="" xmlns:a16="http://schemas.microsoft.com/office/drawing/2014/main" id="{032F725E-4253-4728-859B-A2BFC9871FBC}"/>
                    </a:ext>
                  </a:extLst>
                </p:cNvPr>
                <p:cNvSpPr/>
                <p:nvPr/>
              </p:nvSpPr>
              <p:spPr>
                <a:xfrm>
                  <a:off x="6244417" y="2395983"/>
                  <a:ext cx="2024888" cy="20248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aleway Black"/>
                  </a:endParaRPr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="" xmlns:a16="http://schemas.microsoft.com/office/drawing/2014/main" id="{2FFBD8DE-72D8-4F66-9F90-B81CB4B9F67E}"/>
                    </a:ext>
                  </a:extLst>
                </p:cNvPr>
                <p:cNvSpPr/>
                <p:nvPr/>
              </p:nvSpPr>
              <p:spPr>
                <a:xfrm>
                  <a:off x="6408530" y="2560096"/>
                  <a:ext cx="1696662" cy="169666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Raleway Black"/>
                  </a:endParaRPr>
                </a:p>
              </p:txBody>
            </p:sp>
          </p:grpSp>
          <p:sp>
            <p:nvSpPr>
              <p:cNvPr id="114" name="Rounded Rectangle 587">
                <a:extLst>
                  <a:ext uri="{FF2B5EF4-FFF2-40B4-BE49-F238E27FC236}">
                    <a16:creationId xmlns="" xmlns:a16="http://schemas.microsoft.com/office/drawing/2014/main" id="{E81C4B4D-8AD9-4075-9509-4215E75C01B4}"/>
                  </a:ext>
                </a:extLst>
              </p:cNvPr>
              <p:cNvSpPr/>
              <p:nvPr/>
            </p:nvSpPr>
            <p:spPr>
              <a:xfrm>
                <a:off x="5569002" y="3743590"/>
                <a:ext cx="1076180" cy="3509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EB5525"/>
                    </a:solidFill>
                    <a:latin typeface="Raleway Black"/>
                  </a:rPr>
                  <a:t>SPRINT</a:t>
                </a:r>
              </a:p>
            </p:txBody>
          </p:sp>
        </p:grp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980313F5-D69F-438A-8EAE-95DF12EDC530}"/>
                </a:ext>
              </a:extLst>
            </p:cNvPr>
            <p:cNvSpPr/>
            <p:nvPr/>
          </p:nvSpPr>
          <p:spPr>
            <a:xfrm>
              <a:off x="1389583" y="1066234"/>
              <a:ext cx="2688932" cy="6405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Automation Tests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Maintenance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0946F5EB-9020-4E89-90D8-E8EEB0D6F6EE}"/>
                </a:ext>
              </a:extLst>
            </p:cNvPr>
            <p:cNvSpPr/>
            <p:nvPr/>
          </p:nvSpPr>
          <p:spPr>
            <a:xfrm>
              <a:off x="8113487" y="1066234"/>
              <a:ext cx="3006733" cy="6405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Requirements </a:t>
              </a:r>
              <a:b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</a:b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Analysis + Kickoff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959B0046-8879-4C13-AB14-F919EED91D42}"/>
                </a:ext>
              </a:extLst>
            </p:cNvPr>
            <p:cNvSpPr/>
            <p:nvPr/>
          </p:nvSpPr>
          <p:spPr>
            <a:xfrm>
              <a:off x="8742355" y="2661453"/>
              <a:ext cx="3006733" cy="6405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Test Scenarios </a:t>
              </a:r>
              <a:b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</a:b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Creation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8D6C418B-87D8-4BBF-B167-AD1CA7CAF3FD}"/>
                </a:ext>
              </a:extLst>
            </p:cNvPr>
            <p:cNvSpPr/>
            <p:nvPr/>
          </p:nvSpPr>
          <p:spPr>
            <a:xfrm>
              <a:off x="442912" y="2796310"/>
              <a:ext cx="3006733" cy="37085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Demo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E2DC4B0D-C96E-4843-B249-221805090F64}"/>
                </a:ext>
              </a:extLst>
            </p:cNvPr>
            <p:cNvSpPr/>
            <p:nvPr/>
          </p:nvSpPr>
          <p:spPr>
            <a:xfrm>
              <a:off x="8424552" y="4577340"/>
              <a:ext cx="3006733" cy="6405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Automation Tests Implementation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="" xmlns:a16="http://schemas.microsoft.com/office/drawing/2014/main" id="{879FF7BD-4240-49E8-A4BC-9CE0DFB7A04F}"/>
                </a:ext>
              </a:extLst>
            </p:cNvPr>
            <p:cNvSpPr/>
            <p:nvPr/>
          </p:nvSpPr>
          <p:spPr>
            <a:xfrm>
              <a:off x="666887" y="4577339"/>
              <a:ext cx="3006733" cy="6405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Pre-Production </a:t>
              </a:r>
              <a:b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</a:b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Release Testing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="" xmlns:a16="http://schemas.microsoft.com/office/drawing/2014/main" id="{FF3B90D4-E4C9-4113-82C6-8E9C23D88F52}"/>
                </a:ext>
              </a:extLst>
            </p:cNvPr>
            <p:cNvSpPr/>
            <p:nvPr/>
          </p:nvSpPr>
          <p:spPr>
            <a:xfrm>
              <a:off x="4589807" y="403755"/>
              <a:ext cx="3006733" cy="6405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Sprint planning</a:t>
              </a:r>
              <a:b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</a:b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/Refine Acceptance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="" xmlns:a16="http://schemas.microsoft.com/office/drawing/2014/main" id="{D4AC4F4F-AE10-4EA4-9B64-FD10EFCB8A52}"/>
                </a:ext>
              </a:extLst>
            </p:cNvPr>
            <p:cNvSpPr/>
            <p:nvPr/>
          </p:nvSpPr>
          <p:spPr>
            <a:xfrm>
              <a:off x="7268016" y="5810464"/>
              <a:ext cx="4209158" cy="37085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Story Testing (Manual + Exploratory)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="" xmlns:a16="http://schemas.microsoft.com/office/drawing/2014/main" id="{5DAF8A32-8F04-4981-9791-D3720A3CCEFF}"/>
                </a:ext>
              </a:extLst>
            </p:cNvPr>
            <p:cNvSpPr/>
            <p:nvPr/>
          </p:nvSpPr>
          <p:spPr>
            <a:xfrm>
              <a:off x="122015" y="5810466"/>
              <a:ext cx="4844763" cy="37085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r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Automation Tests Execution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="" xmlns:a16="http://schemas.microsoft.com/office/drawing/2014/main" id="{46B4CA1C-AA38-4D3B-B864-75A5C7C58537}"/>
              </a:ext>
            </a:extLst>
          </p:cNvPr>
          <p:cNvSpPr/>
          <p:nvPr/>
        </p:nvSpPr>
        <p:spPr>
          <a:xfrm>
            <a:off x="4789029" y="2390542"/>
            <a:ext cx="437922" cy="43792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B5525"/>
                </a:solidFill>
                <a:latin typeface="Raleway" panose="020B0503030101060003" pitchFamily="34" charset="0"/>
              </a:rPr>
              <a:t>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A0411061-422E-4F9C-836C-3423E9A1C82E}"/>
              </a:ext>
            </a:extLst>
          </p:cNvPr>
          <p:cNvSpPr/>
          <p:nvPr/>
        </p:nvSpPr>
        <p:spPr>
          <a:xfrm>
            <a:off x="6931141" y="2390542"/>
            <a:ext cx="437922" cy="43792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B5525"/>
                </a:solidFill>
                <a:latin typeface="Raleway" panose="020B0503030101060003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5992594-360C-4A39-8E5E-DAF28FF6029A}"/>
              </a:ext>
            </a:extLst>
          </p:cNvPr>
          <p:cNvSpPr/>
          <p:nvPr/>
        </p:nvSpPr>
        <p:spPr>
          <a:xfrm>
            <a:off x="5859027" y="2072620"/>
            <a:ext cx="437922" cy="43792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B5525"/>
                </a:solidFill>
                <a:latin typeface="Raleway" panose="020B0503030101060003" pitchFamily="34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B88DC543-628D-4754-965E-6C5CB08DC49A}"/>
              </a:ext>
            </a:extLst>
          </p:cNvPr>
          <p:cNvSpPr/>
          <p:nvPr/>
        </p:nvSpPr>
        <p:spPr>
          <a:xfrm>
            <a:off x="7500464" y="3390900"/>
            <a:ext cx="437922" cy="43792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B5525"/>
                </a:solidFill>
                <a:latin typeface="Raleway" panose="020B0503030101060003" pitchFamily="34" charset="0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F1513E19-50BF-42EB-A267-FDA437167D2B}"/>
              </a:ext>
            </a:extLst>
          </p:cNvPr>
          <p:cNvSpPr/>
          <p:nvPr/>
        </p:nvSpPr>
        <p:spPr>
          <a:xfrm>
            <a:off x="4223577" y="3390900"/>
            <a:ext cx="437922" cy="43792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B5525"/>
                </a:solidFill>
                <a:latin typeface="Raleway" panose="020B0503030101060003" pitchFamily="34" charset="0"/>
              </a:rPr>
              <a:t>8</a:t>
            </a: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FC648B50-B43B-493C-9E2D-6903B314CE72}"/>
              </a:ext>
            </a:extLst>
          </p:cNvPr>
          <p:cNvSpPr/>
          <p:nvPr/>
        </p:nvSpPr>
        <p:spPr>
          <a:xfrm>
            <a:off x="7268772" y="4493103"/>
            <a:ext cx="437922" cy="43792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B5525"/>
                </a:solidFill>
                <a:latin typeface="Raleway" panose="020B0503030101060003" pitchFamily="34" charset="0"/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986799D5-0357-412B-8094-7F56B38C4BC7}"/>
              </a:ext>
            </a:extLst>
          </p:cNvPr>
          <p:cNvSpPr/>
          <p:nvPr/>
        </p:nvSpPr>
        <p:spPr>
          <a:xfrm>
            <a:off x="4449669" y="4493103"/>
            <a:ext cx="437922" cy="43792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B5525"/>
                </a:solidFill>
                <a:latin typeface="Raleway" panose="020B0503030101060003" pitchFamily="34" charset="0"/>
              </a:rPr>
              <a:t>7</a:t>
            </a: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9237D1B6-53DC-4070-A779-E2C3F0A6CF8C}"/>
              </a:ext>
            </a:extLst>
          </p:cNvPr>
          <p:cNvSpPr/>
          <p:nvPr/>
        </p:nvSpPr>
        <p:spPr>
          <a:xfrm>
            <a:off x="6404657" y="5203182"/>
            <a:ext cx="437922" cy="43792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B5525"/>
                </a:solidFill>
                <a:latin typeface="Raleway" panose="020B0503030101060003" pitchFamily="34" charset="0"/>
              </a:rPr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72680F56-2893-4112-B2B1-B00FB02FC0F1}"/>
              </a:ext>
            </a:extLst>
          </p:cNvPr>
          <p:cNvSpPr/>
          <p:nvPr/>
        </p:nvSpPr>
        <p:spPr>
          <a:xfrm>
            <a:off x="5303702" y="5203182"/>
            <a:ext cx="437922" cy="437922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EB5525"/>
                </a:solidFill>
                <a:latin typeface="Raleway" panose="020B0503030101060003" pitchFamily="34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F3F1BE3-8B12-4FF7-8252-B8D6E2F98D18}"/>
              </a:ext>
            </a:extLst>
          </p:cNvPr>
          <p:cNvSpPr txBox="1"/>
          <p:nvPr/>
        </p:nvSpPr>
        <p:spPr>
          <a:xfrm>
            <a:off x="442913" y="184094"/>
            <a:ext cx="1130617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Raleway Black"/>
              </a:rPr>
              <a:t>Our Trusted Methodology</a:t>
            </a:r>
            <a:endParaRPr lang="en-US" sz="4000" b="1" dirty="0">
              <a:solidFill>
                <a:schemeClr val="accent2"/>
              </a:solidFill>
              <a:latin typeface="Raleway Black"/>
            </a:endParaRPr>
          </a:p>
        </p:txBody>
      </p:sp>
      <p:pic>
        <p:nvPicPr>
          <p:cNvPr id="34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72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28E8B4D-3840-45FB-87F6-2EB0C39D7241}"/>
              </a:ext>
            </a:extLst>
          </p:cNvPr>
          <p:cNvGrpSpPr/>
          <p:nvPr/>
        </p:nvGrpSpPr>
        <p:grpSpPr>
          <a:xfrm>
            <a:off x="2197100" y="1346199"/>
            <a:ext cx="7620000" cy="5156201"/>
            <a:chOff x="812800" y="962526"/>
            <a:chExt cx="11379200" cy="5712687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F28032E3-1FF6-4F2A-A410-BA73AF0292A1}"/>
                </a:ext>
              </a:extLst>
            </p:cNvPr>
            <p:cNvSpPr/>
            <p:nvPr/>
          </p:nvSpPr>
          <p:spPr>
            <a:xfrm>
              <a:off x="812800" y="962526"/>
              <a:ext cx="11379200" cy="57126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406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78A40BF3-EB20-4B6B-A74C-160F1C8256A9}"/>
                </a:ext>
              </a:extLst>
            </p:cNvPr>
            <p:cNvSpPr/>
            <p:nvPr/>
          </p:nvSpPr>
          <p:spPr>
            <a:xfrm>
              <a:off x="1866899" y="1399473"/>
              <a:ext cx="8496301" cy="48387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F3F1BE3-8B12-4FF7-8252-B8D6E2F98D18}"/>
              </a:ext>
            </a:extLst>
          </p:cNvPr>
          <p:cNvSpPr txBox="1"/>
          <p:nvPr/>
        </p:nvSpPr>
        <p:spPr>
          <a:xfrm>
            <a:off x="442913" y="184094"/>
            <a:ext cx="1130617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Raleway Black" panose="020B0A03030101060003" pitchFamily="34" charset="0"/>
              </a:rPr>
              <a:t>What can you expect?</a:t>
            </a:r>
            <a:endParaRPr lang="en-US" sz="4000" b="1" dirty="0">
              <a:solidFill>
                <a:schemeClr val="accent2"/>
              </a:solidFill>
              <a:latin typeface="Raleway Black" panose="020B0A03030101060003" pitchFamily="34" charset="0"/>
            </a:endParaRPr>
          </a:p>
        </p:txBody>
      </p:sp>
      <p:pic>
        <p:nvPicPr>
          <p:cNvPr id="2050" name="Picture 3" descr="why-us">
            <a:extLst>
              <a:ext uri="{FF2B5EF4-FFF2-40B4-BE49-F238E27FC236}">
                <a16:creationId xmlns="" xmlns:a16="http://schemas.microsoft.com/office/drawing/2014/main" id="{72B270C4-29AD-4041-A704-9D4C0B7A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1173480"/>
            <a:ext cx="8487025" cy="539496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9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92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DCE104-FA40-48B8-9F72-BFA1CF8543D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6363"/>
            <a:ext cx="12192000" cy="2171700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0" y="1376363"/>
            <a:ext cx="12192000" cy="2173895"/>
          </a:xfrm>
          <a:custGeom>
            <a:avLst/>
            <a:gdLst>
              <a:gd name="connsiteX0" fmla="*/ 0 w 12192000"/>
              <a:gd name="connsiteY0" fmla="*/ 0 h 3108960"/>
              <a:gd name="connsiteX1" fmla="*/ 12192000 w 12192000"/>
              <a:gd name="connsiteY1" fmla="*/ 0 h 3108960"/>
              <a:gd name="connsiteX2" fmla="*/ 12192000 w 12192000"/>
              <a:gd name="connsiteY2" fmla="*/ 3108960 h 3108960"/>
              <a:gd name="connsiteX3" fmla="*/ 0 w 12192000"/>
              <a:gd name="connsiteY3" fmla="*/ 310896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08960">
                <a:moveTo>
                  <a:pt x="0" y="0"/>
                </a:moveTo>
                <a:lnTo>
                  <a:pt x="12192000" y="0"/>
                </a:lnTo>
                <a:lnTo>
                  <a:pt x="12192000" y="3108960"/>
                </a:lnTo>
                <a:lnTo>
                  <a:pt x="0" y="310896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aleway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913" y="353516"/>
            <a:ext cx="11306175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a-DK" sz="4000" b="1" dirty="0">
                <a:solidFill>
                  <a:schemeClr val="accent2"/>
                </a:solidFill>
                <a:latin typeface="Raleway Black"/>
              </a:rPr>
              <a:t>Our </a:t>
            </a:r>
            <a:r>
              <a:rPr lang="da-DK" sz="4000" b="1" dirty="0" smtClean="0">
                <a:solidFill>
                  <a:schemeClr val="accent2"/>
                </a:solidFill>
                <a:latin typeface="Raleway Black"/>
              </a:rPr>
              <a:t>Engagement Models</a:t>
            </a:r>
            <a:endParaRPr lang="da-DK" sz="4000" b="1" dirty="0">
              <a:solidFill>
                <a:schemeClr val="accent2"/>
              </a:solidFill>
              <a:latin typeface="Raleway Black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91833E7-4994-43E2-A780-1C548E222AB8}"/>
              </a:ext>
            </a:extLst>
          </p:cNvPr>
          <p:cNvGrpSpPr/>
          <p:nvPr/>
        </p:nvGrpSpPr>
        <p:grpSpPr>
          <a:xfrm>
            <a:off x="205080" y="3080197"/>
            <a:ext cx="3991927" cy="3310175"/>
            <a:chOff x="205080" y="3080197"/>
            <a:chExt cx="3991927" cy="3310175"/>
          </a:xfrm>
        </p:grpSpPr>
        <p:sp>
          <p:nvSpPr>
            <p:cNvPr id="59" name="Rectangle 58"/>
            <p:cNvSpPr/>
            <p:nvPr/>
          </p:nvSpPr>
          <p:spPr>
            <a:xfrm>
              <a:off x="205080" y="3080197"/>
              <a:ext cx="3991927" cy="3310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406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1537" y="3080197"/>
              <a:ext cx="3499013" cy="2883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7486" y="4156998"/>
              <a:ext cx="31671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EB5525"/>
                  </a:solidFill>
                  <a:latin typeface="Raleway Black"/>
                </a:rPr>
                <a:t>Long Term Partnership</a:t>
              </a:r>
              <a:endParaRPr lang="en-US" b="1" dirty="0">
                <a:solidFill>
                  <a:srgbClr val="EB5525"/>
                </a:solidFill>
                <a:latin typeface="Raleway Black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806347" y="3238907"/>
              <a:ext cx="789393" cy="7893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EB5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9BD6CCA7-BF31-4B40-BCB0-7B5D52ACF630}"/>
                </a:ext>
              </a:extLst>
            </p:cNvPr>
            <p:cNvSpPr/>
            <p:nvPr/>
          </p:nvSpPr>
          <p:spPr>
            <a:xfrm>
              <a:off x="715911" y="4904929"/>
              <a:ext cx="29702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We can be your integral QA association for a prescribed time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990F3176-8F12-4F48-88A6-3500BA27156F}"/>
              </a:ext>
            </a:extLst>
          </p:cNvPr>
          <p:cNvGrpSpPr/>
          <p:nvPr/>
        </p:nvGrpSpPr>
        <p:grpSpPr>
          <a:xfrm>
            <a:off x="4100036" y="3080197"/>
            <a:ext cx="3991927" cy="3310175"/>
            <a:chOff x="205080" y="3080197"/>
            <a:chExt cx="3991927" cy="3310175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FBE4797D-0CAD-427F-B896-C99AB5D7941A}"/>
                </a:ext>
              </a:extLst>
            </p:cNvPr>
            <p:cNvSpPr/>
            <p:nvPr/>
          </p:nvSpPr>
          <p:spPr>
            <a:xfrm>
              <a:off x="205080" y="3080197"/>
              <a:ext cx="3991927" cy="3310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406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7D6B704-72B3-4DD2-B877-DC750BC20ADB}"/>
                </a:ext>
              </a:extLst>
            </p:cNvPr>
            <p:cNvSpPr/>
            <p:nvPr/>
          </p:nvSpPr>
          <p:spPr>
            <a:xfrm>
              <a:off x="451537" y="3080197"/>
              <a:ext cx="3499013" cy="2883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756CA07F-6BD0-4DA7-B897-4719CF1A7D7E}"/>
                </a:ext>
              </a:extLst>
            </p:cNvPr>
            <p:cNvSpPr/>
            <p:nvPr/>
          </p:nvSpPr>
          <p:spPr>
            <a:xfrm>
              <a:off x="617486" y="4156998"/>
              <a:ext cx="325995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EB5525"/>
                  </a:solidFill>
                  <a:latin typeface="Raleway Black"/>
                </a:rPr>
                <a:t>Outsourcing testing as service </a:t>
              </a:r>
            </a:p>
            <a:p>
              <a:pPr algn="ctr"/>
              <a:endParaRPr lang="en-US" b="1" dirty="0">
                <a:solidFill>
                  <a:srgbClr val="EB5525"/>
                </a:solidFill>
                <a:latin typeface="Raleway Black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8758D95C-F80D-4AFC-A9DA-0C065B1E3ED9}"/>
                </a:ext>
              </a:extLst>
            </p:cNvPr>
            <p:cNvSpPr/>
            <p:nvPr/>
          </p:nvSpPr>
          <p:spPr>
            <a:xfrm>
              <a:off x="1806347" y="3238907"/>
              <a:ext cx="789393" cy="7893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EB5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91819C77-E068-4FA1-BD1B-C21474D73D19}"/>
                </a:ext>
              </a:extLst>
            </p:cNvPr>
            <p:cNvSpPr/>
            <p:nvPr/>
          </p:nvSpPr>
          <p:spPr>
            <a:xfrm>
              <a:off x="715911" y="4892229"/>
              <a:ext cx="297026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Dire need of a QA partner for a particular project? We can be the perfect solution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28E2B29F-37BE-448B-947D-C4D49DEFFE87}"/>
              </a:ext>
            </a:extLst>
          </p:cNvPr>
          <p:cNvGrpSpPr/>
          <p:nvPr/>
        </p:nvGrpSpPr>
        <p:grpSpPr>
          <a:xfrm>
            <a:off x="7994993" y="3080197"/>
            <a:ext cx="3991927" cy="3310175"/>
            <a:chOff x="205080" y="3080197"/>
            <a:chExt cx="3991927" cy="3310175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5B70D842-C8E8-490C-835E-97B6E93E4E47}"/>
                </a:ext>
              </a:extLst>
            </p:cNvPr>
            <p:cNvSpPr/>
            <p:nvPr/>
          </p:nvSpPr>
          <p:spPr>
            <a:xfrm>
              <a:off x="205080" y="3080197"/>
              <a:ext cx="3991927" cy="33101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406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F173B38B-6D00-4F27-9803-01445A0481FF}"/>
                </a:ext>
              </a:extLst>
            </p:cNvPr>
            <p:cNvSpPr/>
            <p:nvPr/>
          </p:nvSpPr>
          <p:spPr>
            <a:xfrm>
              <a:off x="451537" y="3080197"/>
              <a:ext cx="3499013" cy="28834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DBB32AD6-3464-47A3-8AE6-F473E088D096}"/>
                </a:ext>
              </a:extLst>
            </p:cNvPr>
            <p:cNvSpPr/>
            <p:nvPr/>
          </p:nvSpPr>
          <p:spPr>
            <a:xfrm>
              <a:off x="617486" y="4156998"/>
              <a:ext cx="31671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EB5525"/>
                  </a:solidFill>
                  <a:latin typeface="Raleway Black"/>
                </a:rPr>
                <a:t>On Demand Staffing and Hiring</a:t>
              </a:r>
              <a:endParaRPr lang="en-US" b="1" dirty="0">
                <a:solidFill>
                  <a:srgbClr val="EB5525"/>
                </a:solidFill>
                <a:latin typeface="Raleway Black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48064790-4B8C-4A9B-B204-F0BF96F21D6F}"/>
                </a:ext>
              </a:extLst>
            </p:cNvPr>
            <p:cNvSpPr/>
            <p:nvPr/>
          </p:nvSpPr>
          <p:spPr>
            <a:xfrm>
              <a:off x="1806347" y="3238907"/>
              <a:ext cx="789393" cy="789393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EB5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Raleway Black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93A89B20-BFD4-4430-9F75-9E356A70D307}"/>
                </a:ext>
              </a:extLst>
            </p:cNvPr>
            <p:cNvSpPr/>
            <p:nvPr/>
          </p:nvSpPr>
          <p:spPr>
            <a:xfrm>
              <a:off x="741311" y="4866829"/>
              <a:ext cx="297026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aleway Black"/>
                </a:rPr>
                <a:t>Wish to hire talented testers on a contract basis? We have what you are looking for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Black"/>
              </a:endParaRPr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FF5F74E6-3E43-4815-82FA-9A7A1FAFA0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04684" y="3411984"/>
            <a:ext cx="401966" cy="40196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="" xmlns:a16="http://schemas.microsoft.com/office/drawing/2014/main" id="{A578718D-E2F9-4974-A7FB-0DF650CA7C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77768" y="3392761"/>
            <a:ext cx="426681" cy="426681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="" xmlns:a16="http://schemas.microsoft.com/office/drawing/2014/main" id="{824EF865-27A0-45BA-9D90-76F80AE661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50509" y="3475185"/>
            <a:ext cx="352055" cy="352055"/>
          </a:xfrm>
          <a:prstGeom prst="rect">
            <a:avLst/>
          </a:prstGeom>
        </p:spPr>
      </p:pic>
      <p:pic>
        <p:nvPicPr>
          <p:cNvPr id="41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85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3F1BE3-8B12-4FF7-8252-B8D6E2F98D18}"/>
              </a:ext>
            </a:extLst>
          </p:cNvPr>
          <p:cNvSpPr txBox="1"/>
          <p:nvPr/>
        </p:nvSpPr>
        <p:spPr>
          <a:xfrm>
            <a:off x="660401" y="106680"/>
            <a:ext cx="10982960" cy="123110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Raleway Black" panose="020B0A03030101060003" pitchFamily="34" charset="0"/>
              </a:rPr>
              <a:t>How We Facilitate QA Evolution </a:t>
            </a:r>
          </a:p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Raleway Black" panose="020B0A03030101060003" pitchFamily="34" charset="0"/>
              </a:rPr>
              <a:t>as a Quality Partner?</a:t>
            </a:r>
            <a:endParaRPr lang="en-US" sz="4000" b="1" dirty="0">
              <a:solidFill>
                <a:schemeClr val="accent2"/>
              </a:solidFill>
              <a:latin typeface="Raleway Black" panose="020B0A03030101060003" pitchFamily="34" charset="0"/>
            </a:endParaRPr>
          </a:p>
        </p:txBody>
      </p:sp>
      <p:pic>
        <p:nvPicPr>
          <p:cNvPr id="4" name="Picture 3" descr="Organizational-Quality-Process-Evolu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1306" y="1472429"/>
            <a:ext cx="6749364" cy="5065531"/>
          </a:xfrm>
          <a:prstGeom prst="rect">
            <a:avLst/>
          </a:prstGeom>
          <a:ln>
            <a:solidFill>
              <a:srgbClr val="F97C2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Top 25 Software Testing Companies For Better QA | Testby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31640"/>
            <a:ext cx="1506635" cy="43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</TotalTime>
  <Words>624</Words>
  <Application>Microsoft Office PowerPoint</Application>
  <PresentationFormat>Custom</PresentationFormat>
  <Paragraphs>138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Arjun vijayan</dc:creator>
  <cp:lastModifiedBy>vishnu sk</cp:lastModifiedBy>
  <cp:revision>654</cp:revision>
  <dcterms:created xsi:type="dcterms:W3CDTF">2020-04-13T05:03:26Z</dcterms:created>
  <dcterms:modified xsi:type="dcterms:W3CDTF">2020-10-20T11:30:19Z</dcterms:modified>
</cp:coreProperties>
</file>